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6" r:id="rId3"/>
    <p:sldId id="277" r:id="rId4"/>
    <p:sldId id="278" r:id="rId5"/>
    <p:sldId id="279" r:id="rId6"/>
    <p:sldId id="263" r:id="rId7"/>
    <p:sldId id="271" r:id="rId8"/>
    <p:sldId id="272" r:id="rId9"/>
    <p:sldId id="258" r:id="rId10"/>
    <p:sldId id="259" r:id="rId11"/>
    <p:sldId id="260" r:id="rId12"/>
    <p:sldId id="261" r:id="rId13"/>
    <p:sldId id="264" r:id="rId14"/>
    <p:sldId id="265" r:id="rId15"/>
    <p:sldId id="267" r:id="rId16"/>
    <p:sldId id="269" r:id="rId17"/>
    <p:sldId id="270"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t Johnson" initials="KJ" lastIdx="0" clrIdx="0">
    <p:extLst>
      <p:ext uri="{19B8F6BF-5375-455C-9EA6-DF929625EA0E}">
        <p15:presenceInfo xmlns:p15="http://schemas.microsoft.com/office/powerpoint/2012/main" userId="S-1-5-21-1696161068-3869126379-3565456742-1547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103" d="100"/>
          <a:sy n="103" d="100"/>
        </p:scale>
        <p:origin x="150" y="570"/>
      </p:cViewPr>
      <p:guideLst/>
    </p:cSldViewPr>
  </p:slideViewPr>
  <p:notesTextViewPr>
    <p:cViewPr>
      <p:scale>
        <a:sx n="1" d="1"/>
        <a:sy n="1" d="1"/>
      </p:scale>
      <p:origin x="0" y="0"/>
    </p:cViewPr>
  </p:notesTextViewPr>
  <p:notesViewPr>
    <p:cSldViewPr snapToGrid="0">
      <p:cViewPr varScale="1">
        <p:scale>
          <a:sx n="85" d="100"/>
          <a:sy n="85" d="100"/>
        </p:scale>
        <p:origin x="3168"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04E2A9-81FA-43B9-A573-9DE5650F45A1}"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5CB88E0C-B6F9-45CD-873F-98833CA42B72}">
      <dgm:prSet phldrT="[Text]"/>
      <dgm:spPr/>
      <dgm:t>
        <a:bodyPr/>
        <a:lstStyle/>
        <a:p>
          <a:pPr algn="l"/>
          <a:r>
            <a:rPr lang="en-US" dirty="0" smtClean="0"/>
            <a:t>	Academic Program					General Education</a:t>
          </a:r>
          <a:endParaRPr lang="en-US" dirty="0"/>
        </a:p>
      </dgm:t>
    </dgm:pt>
    <dgm:pt modelId="{D470401C-85CF-4C6F-86EB-E7C2C7E049F5}" type="parTrans" cxnId="{ADBF87D9-FB86-4D3B-942E-23C80C26ED1F}">
      <dgm:prSet/>
      <dgm:spPr/>
      <dgm:t>
        <a:bodyPr/>
        <a:lstStyle/>
        <a:p>
          <a:endParaRPr lang="en-US"/>
        </a:p>
      </dgm:t>
    </dgm:pt>
    <dgm:pt modelId="{6F4CC07E-441C-49BF-B407-A86FFE70928A}" type="sibTrans" cxnId="{ADBF87D9-FB86-4D3B-942E-23C80C26ED1F}">
      <dgm:prSet/>
      <dgm:spPr/>
      <dgm:t>
        <a:bodyPr/>
        <a:lstStyle/>
        <a:p>
          <a:endParaRPr lang="en-US"/>
        </a:p>
      </dgm:t>
    </dgm:pt>
    <dgm:pt modelId="{89BAD7A6-13F3-4BD1-8BA9-BC27F57AC325}">
      <dgm:prSet phldrT="[Text]"/>
      <dgm:spPr/>
      <dgm:t>
        <a:bodyPr/>
        <a:lstStyle/>
        <a:p>
          <a:r>
            <a:rPr lang="en-US" dirty="0" smtClean="0"/>
            <a:t>Academic Program Submits Academic Department Assessment Report to College Assessment Committee</a:t>
          </a:r>
          <a:endParaRPr lang="en-US" dirty="0"/>
        </a:p>
      </dgm:t>
    </dgm:pt>
    <dgm:pt modelId="{0A7254A0-A194-4F95-8852-52799D9F6B5F}" type="parTrans" cxnId="{7790466C-70C8-439F-BA64-16CCD7E8EA96}">
      <dgm:prSet/>
      <dgm:spPr/>
      <dgm:t>
        <a:bodyPr/>
        <a:lstStyle/>
        <a:p>
          <a:endParaRPr lang="en-US"/>
        </a:p>
      </dgm:t>
    </dgm:pt>
    <dgm:pt modelId="{E82D78E4-3B5B-4EF2-84BA-E4E71901E296}" type="sibTrans" cxnId="{7790466C-70C8-439F-BA64-16CCD7E8EA96}">
      <dgm:prSet/>
      <dgm:spPr/>
      <dgm:t>
        <a:bodyPr/>
        <a:lstStyle/>
        <a:p>
          <a:endParaRPr lang="en-US"/>
        </a:p>
      </dgm:t>
    </dgm:pt>
    <dgm:pt modelId="{417D7886-CB20-40F9-B2FE-E4E8B11AFDC2}">
      <dgm:prSet phldrT="[Text]"/>
      <dgm:spPr/>
      <dgm:t>
        <a:bodyPr/>
        <a:lstStyle/>
        <a:p>
          <a:r>
            <a:rPr lang="en-US" dirty="0" smtClean="0"/>
            <a:t>Academic Program Prepares Assessment Summary by Course and</a:t>
          </a:r>
        </a:p>
        <a:p>
          <a:r>
            <a:rPr lang="en-US" dirty="0" smtClean="0"/>
            <a:t>Submits to General Education Subcommittee</a:t>
          </a:r>
          <a:endParaRPr lang="en-US" dirty="0"/>
        </a:p>
      </dgm:t>
    </dgm:pt>
    <dgm:pt modelId="{9DCF074E-43B9-49D4-B290-AE7CB7028D81}" type="parTrans" cxnId="{724E1F64-E587-4C82-813A-23ECBAB5E799}">
      <dgm:prSet/>
      <dgm:spPr/>
      <dgm:t>
        <a:bodyPr/>
        <a:lstStyle/>
        <a:p>
          <a:endParaRPr lang="en-US"/>
        </a:p>
      </dgm:t>
    </dgm:pt>
    <dgm:pt modelId="{C0C38631-9434-46DA-9A30-DC9929171AD9}" type="sibTrans" cxnId="{724E1F64-E587-4C82-813A-23ECBAB5E799}">
      <dgm:prSet/>
      <dgm:spPr/>
      <dgm:t>
        <a:bodyPr/>
        <a:lstStyle/>
        <a:p>
          <a:endParaRPr lang="en-US"/>
        </a:p>
      </dgm:t>
    </dgm:pt>
    <dgm:pt modelId="{E47E3F55-1C0F-4270-AD24-DE516EEA9661}">
      <dgm:prSet phldrT="[Text]"/>
      <dgm:spPr/>
      <dgm:t>
        <a:bodyPr/>
        <a:lstStyle/>
        <a:p>
          <a:pPr algn="l"/>
          <a:r>
            <a:rPr lang="en-US" dirty="0" smtClean="0"/>
            <a:t>College Level Assessment Committee			General Education Subcommittee</a:t>
          </a:r>
          <a:endParaRPr lang="en-US" dirty="0"/>
        </a:p>
      </dgm:t>
    </dgm:pt>
    <dgm:pt modelId="{17E67E64-9648-45AB-AF2C-8F3279ED568F}" type="parTrans" cxnId="{87945E62-530C-427B-8A8C-372A1FDDD960}">
      <dgm:prSet/>
      <dgm:spPr/>
      <dgm:t>
        <a:bodyPr/>
        <a:lstStyle/>
        <a:p>
          <a:endParaRPr lang="en-US"/>
        </a:p>
      </dgm:t>
    </dgm:pt>
    <dgm:pt modelId="{3ECF1B8E-1A8F-49E9-B72B-24E4CDA68FC0}" type="sibTrans" cxnId="{87945E62-530C-427B-8A8C-372A1FDDD960}">
      <dgm:prSet/>
      <dgm:spPr/>
      <dgm:t>
        <a:bodyPr/>
        <a:lstStyle/>
        <a:p>
          <a:endParaRPr lang="en-US"/>
        </a:p>
      </dgm:t>
    </dgm:pt>
    <dgm:pt modelId="{164D40F3-1C82-4E63-B9A1-F8287A7DD63F}">
      <dgm:prSet phldrT="[Text]"/>
      <dgm:spPr/>
      <dgm:t>
        <a:bodyPr/>
        <a:lstStyle/>
        <a:p>
          <a:r>
            <a:rPr lang="en-US" dirty="0" smtClean="0"/>
            <a:t>College Level Assessment Committee Reviews</a:t>
          </a:r>
        </a:p>
        <a:p>
          <a:r>
            <a:rPr lang="en-US" dirty="0" smtClean="0"/>
            <a:t>Academic Department Assessment Report</a:t>
          </a:r>
          <a:endParaRPr lang="en-US" dirty="0"/>
        </a:p>
      </dgm:t>
    </dgm:pt>
    <dgm:pt modelId="{1D73DA1A-41FB-4F31-AD8D-1B2C40F40C39}" type="parTrans" cxnId="{F95E1A06-C3ED-4E02-806E-DC084B42456F}">
      <dgm:prSet/>
      <dgm:spPr/>
      <dgm:t>
        <a:bodyPr/>
        <a:lstStyle/>
        <a:p>
          <a:endParaRPr lang="en-US"/>
        </a:p>
      </dgm:t>
    </dgm:pt>
    <dgm:pt modelId="{2F49486E-F457-48D1-9D0B-A8D4318FEF04}" type="sibTrans" cxnId="{F95E1A06-C3ED-4E02-806E-DC084B42456F}">
      <dgm:prSet/>
      <dgm:spPr/>
      <dgm:t>
        <a:bodyPr/>
        <a:lstStyle/>
        <a:p>
          <a:endParaRPr lang="en-US"/>
        </a:p>
      </dgm:t>
    </dgm:pt>
    <dgm:pt modelId="{98FB757D-48C7-42B0-AC03-EF77C8DFC574}">
      <dgm:prSet phldrT="[Text]"/>
      <dgm:spPr/>
      <dgm:t>
        <a:bodyPr/>
        <a:lstStyle/>
        <a:p>
          <a:r>
            <a:rPr lang="en-US" dirty="0" smtClean="0"/>
            <a:t>General Education Committee Reviews Course Level Assessments to Prepare Academic Assessment Report</a:t>
          </a:r>
          <a:endParaRPr lang="en-US" dirty="0"/>
        </a:p>
      </dgm:t>
    </dgm:pt>
    <dgm:pt modelId="{0367D1BD-F128-446B-8E3B-368409C89AA8}" type="parTrans" cxnId="{B33A6011-93ED-4F83-96BE-C2CF9D3261C9}">
      <dgm:prSet/>
      <dgm:spPr/>
      <dgm:t>
        <a:bodyPr/>
        <a:lstStyle/>
        <a:p>
          <a:endParaRPr lang="en-US"/>
        </a:p>
      </dgm:t>
    </dgm:pt>
    <dgm:pt modelId="{12159C20-955E-469E-B3D6-C90816C6FC01}" type="sibTrans" cxnId="{B33A6011-93ED-4F83-96BE-C2CF9D3261C9}">
      <dgm:prSet/>
      <dgm:spPr/>
      <dgm:t>
        <a:bodyPr/>
        <a:lstStyle/>
        <a:p>
          <a:endParaRPr lang="en-US"/>
        </a:p>
      </dgm:t>
    </dgm:pt>
    <dgm:pt modelId="{B484E1F9-140F-4D6C-9961-D980FA089C1D}">
      <dgm:prSet phldrT="[Text]"/>
      <dgm:spPr/>
      <dgm:t>
        <a:bodyPr/>
        <a:lstStyle/>
        <a:p>
          <a:r>
            <a:rPr lang="en-US" dirty="0" smtClean="0"/>
            <a:t>Assessment Council</a:t>
          </a:r>
          <a:endParaRPr lang="en-US" dirty="0"/>
        </a:p>
      </dgm:t>
    </dgm:pt>
    <dgm:pt modelId="{039B392A-9F66-4A0A-8F52-67C9490CBA2E}" type="parTrans" cxnId="{9BAE9CA8-EE84-492B-AE5B-A595A11BC7C3}">
      <dgm:prSet/>
      <dgm:spPr/>
      <dgm:t>
        <a:bodyPr/>
        <a:lstStyle/>
        <a:p>
          <a:endParaRPr lang="en-US"/>
        </a:p>
      </dgm:t>
    </dgm:pt>
    <dgm:pt modelId="{B0DD1577-DE3D-48EB-B41A-3B3FF4B99B84}" type="sibTrans" cxnId="{9BAE9CA8-EE84-492B-AE5B-A595A11BC7C3}">
      <dgm:prSet/>
      <dgm:spPr/>
      <dgm:t>
        <a:bodyPr/>
        <a:lstStyle/>
        <a:p>
          <a:endParaRPr lang="en-US"/>
        </a:p>
      </dgm:t>
    </dgm:pt>
    <dgm:pt modelId="{7E6B3361-8A4A-4F65-8B10-068ECE581138}">
      <dgm:prSet phldrT="[Text]"/>
      <dgm:spPr/>
      <dgm:t>
        <a:bodyPr/>
        <a:lstStyle/>
        <a:p>
          <a:r>
            <a:rPr lang="en-US" dirty="0" smtClean="0"/>
            <a:t>Assessment Council Reviews College Level Reports and Prepares Annual Report of Assessment Progress for Each College</a:t>
          </a:r>
          <a:endParaRPr lang="en-US" dirty="0"/>
        </a:p>
      </dgm:t>
    </dgm:pt>
    <dgm:pt modelId="{7F41D932-8E00-4371-B8B9-F2295316BF3A}" type="parTrans" cxnId="{87648434-78EA-4784-8A5F-3B35640EEA19}">
      <dgm:prSet/>
      <dgm:spPr/>
      <dgm:t>
        <a:bodyPr/>
        <a:lstStyle/>
        <a:p>
          <a:endParaRPr lang="en-US"/>
        </a:p>
      </dgm:t>
    </dgm:pt>
    <dgm:pt modelId="{7C683734-CB7D-45ED-A709-576C68ADF9DE}" type="sibTrans" cxnId="{87648434-78EA-4784-8A5F-3B35640EEA19}">
      <dgm:prSet/>
      <dgm:spPr/>
      <dgm:t>
        <a:bodyPr/>
        <a:lstStyle/>
        <a:p>
          <a:endParaRPr lang="en-US"/>
        </a:p>
      </dgm:t>
    </dgm:pt>
    <dgm:pt modelId="{29140D4F-E5B7-4016-8C41-E5D7A76D699B}">
      <dgm:prSet phldrT="[Text]"/>
      <dgm:spPr/>
      <dgm:t>
        <a:bodyPr/>
        <a:lstStyle/>
        <a:p>
          <a:r>
            <a:rPr lang="en-US" dirty="0" smtClean="0"/>
            <a:t>Assessment Council Reviews Academic Assessment Report Using IPFW Assessment Progress Worksheet for General Education Subcommittee</a:t>
          </a:r>
          <a:endParaRPr lang="en-US" dirty="0"/>
        </a:p>
      </dgm:t>
    </dgm:pt>
    <dgm:pt modelId="{4D331A9A-7C48-40C2-8DEF-55F64037B18E}" type="parTrans" cxnId="{61BF8A15-8F81-4641-9A0B-775E0D2F6E9F}">
      <dgm:prSet/>
      <dgm:spPr/>
      <dgm:t>
        <a:bodyPr/>
        <a:lstStyle/>
        <a:p>
          <a:endParaRPr lang="en-US"/>
        </a:p>
      </dgm:t>
    </dgm:pt>
    <dgm:pt modelId="{317D0134-D019-4844-831E-2B37C6688695}" type="sibTrans" cxnId="{61BF8A15-8F81-4641-9A0B-775E0D2F6E9F}">
      <dgm:prSet/>
      <dgm:spPr/>
      <dgm:t>
        <a:bodyPr/>
        <a:lstStyle/>
        <a:p>
          <a:endParaRPr lang="en-US"/>
        </a:p>
      </dgm:t>
    </dgm:pt>
    <dgm:pt modelId="{766ED137-7350-4CD6-8250-6C162D02882E}" type="pres">
      <dgm:prSet presAssocID="{8A04E2A9-81FA-43B9-A573-9DE5650F45A1}" presName="Name0" presStyleCnt="0">
        <dgm:presLayoutVars>
          <dgm:dir/>
          <dgm:animLvl val="lvl"/>
          <dgm:resizeHandles val="exact"/>
        </dgm:presLayoutVars>
      </dgm:prSet>
      <dgm:spPr/>
      <dgm:t>
        <a:bodyPr/>
        <a:lstStyle/>
        <a:p>
          <a:endParaRPr lang="en-US"/>
        </a:p>
      </dgm:t>
    </dgm:pt>
    <dgm:pt modelId="{6CF34923-44C8-4FBB-A965-7686F2F2D899}" type="pres">
      <dgm:prSet presAssocID="{B484E1F9-140F-4D6C-9961-D980FA089C1D}" presName="boxAndChildren" presStyleCnt="0"/>
      <dgm:spPr/>
    </dgm:pt>
    <dgm:pt modelId="{EEA82030-F85E-4DD9-BF9B-AA1A4584DE00}" type="pres">
      <dgm:prSet presAssocID="{B484E1F9-140F-4D6C-9961-D980FA089C1D}" presName="parentTextBox" presStyleLbl="node1" presStyleIdx="0" presStyleCnt="3"/>
      <dgm:spPr/>
      <dgm:t>
        <a:bodyPr/>
        <a:lstStyle/>
        <a:p>
          <a:endParaRPr lang="en-US"/>
        </a:p>
      </dgm:t>
    </dgm:pt>
    <dgm:pt modelId="{1BFAEAB9-7160-42F8-8D83-4E9E5A1D7257}" type="pres">
      <dgm:prSet presAssocID="{B484E1F9-140F-4D6C-9961-D980FA089C1D}" presName="entireBox" presStyleLbl="node1" presStyleIdx="0" presStyleCnt="3"/>
      <dgm:spPr/>
      <dgm:t>
        <a:bodyPr/>
        <a:lstStyle/>
        <a:p>
          <a:endParaRPr lang="en-US"/>
        </a:p>
      </dgm:t>
    </dgm:pt>
    <dgm:pt modelId="{ED766926-02BD-4B35-8815-BD5D6044458E}" type="pres">
      <dgm:prSet presAssocID="{B484E1F9-140F-4D6C-9961-D980FA089C1D}" presName="descendantBox" presStyleCnt="0"/>
      <dgm:spPr/>
    </dgm:pt>
    <dgm:pt modelId="{46FD48F9-CD79-4629-832B-632416BA309C}" type="pres">
      <dgm:prSet presAssocID="{7E6B3361-8A4A-4F65-8B10-068ECE581138}" presName="childTextBox" presStyleLbl="fgAccFollowNode1" presStyleIdx="0" presStyleCnt="6">
        <dgm:presLayoutVars>
          <dgm:bulletEnabled val="1"/>
        </dgm:presLayoutVars>
      </dgm:prSet>
      <dgm:spPr/>
      <dgm:t>
        <a:bodyPr/>
        <a:lstStyle/>
        <a:p>
          <a:endParaRPr lang="en-US"/>
        </a:p>
      </dgm:t>
    </dgm:pt>
    <dgm:pt modelId="{A7889964-B8E9-424B-A274-72C1FB2F3877}" type="pres">
      <dgm:prSet presAssocID="{29140D4F-E5B7-4016-8C41-E5D7A76D699B}" presName="childTextBox" presStyleLbl="fgAccFollowNode1" presStyleIdx="1" presStyleCnt="6">
        <dgm:presLayoutVars>
          <dgm:bulletEnabled val="1"/>
        </dgm:presLayoutVars>
      </dgm:prSet>
      <dgm:spPr/>
      <dgm:t>
        <a:bodyPr/>
        <a:lstStyle/>
        <a:p>
          <a:endParaRPr lang="en-US"/>
        </a:p>
      </dgm:t>
    </dgm:pt>
    <dgm:pt modelId="{8BFF9279-7E5B-412E-AD6A-6949968D33EA}" type="pres">
      <dgm:prSet presAssocID="{3ECF1B8E-1A8F-49E9-B72B-24E4CDA68FC0}" presName="sp" presStyleCnt="0"/>
      <dgm:spPr/>
    </dgm:pt>
    <dgm:pt modelId="{C858F052-AD2D-46EC-A0FC-7BD0B420D27F}" type="pres">
      <dgm:prSet presAssocID="{E47E3F55-1C0F-4270-AD24-DE516EEA9661}" presName="arrowAndChildren" presStyleCnt="0"/>
      <dgm:spPr/>
    </dgm:pt>
    <dgm:pt modelId="{F32EEC22-1504-470B-90B0-813AEB874232}" type="pres">
      <dgm:prSet presAssocID="{E47E3F55-1C0F-4270-AD24-DE516EEA9661}" presName="parentTextArrow" presStyleLbl="node1" presStyleIdx="0" presStyleCnt="3"/>
      <dgm:spPr/>
      <dgm:t>
        <a:bodyPr/>
        <a:lstStyle/>
        <a:p>
          <a:endParaRPr lang="en-US"/>
        </a:p>
      </dgm:t>
    </dgm:pt>
    <dgm:pt modelId="{A3AC273E-6E63-488A-93FD-1E44F42B7F70}" type="pres">
      <dgm:prSet presAssocID="{E47E3F55-1C0F-4270-AD24-DE516EEA9661}" presName="arrow" presStyleLbl="node1" presStyleIdx="1" presStyleCnt="3"/>
      <dgm:spPr/>
      <dgm:t>
        <a:bodyPr/>
        <a:lstStyle/>
        <a:p>
          <a:endParaRPr lang="en-US"/>
        </a:p>
      </dgm:t>
    </dgm:pt>
    <dgm:pt modelId="{413AC22F-0DFB-4783-B8C8-091E4FD5444C}" type="pres">
      <dgm:prSet presAssocID="{E47E3F55-1C0F-4270-AD24-DE516EEA9661}" presName="descendantArrow" presStyleCnt="0"/>
      <dgm:spPr/>
    </dgm:pt>
    <dgm:pt modelId="{5F78A9E3-2F2E-4273-8301-67B0E99A9203}" type="pres">
      <dgm:prSet presAssocID="{164D40F3-1C82-4E63-B9A1-F8287A7DD63F}" presName="childTextArrow" presStyleLbl="fgAccFollowNode1" presStyleIdx="2" presStyleCnt="6">
        <dgm:presLayoutVars>
          <dgm:bulletEnabled val="1"/>
        </dgm:presLayoutVars>
      </dgm:prSet>
      <dgm:spPr/>
      <dgm:t>
        <a:bodyPr/>
        <a:lstStyle/>
        <a:p>
          <a:endParaRPr lang="en-US"/>
        </a:p>
      </dgm:t>
    </dgm:pt>
    <dgm:pt modelId="{1795AA6F-A5D2-437D-AA23-257218FEABE6}" type="pres">
      <dgm:prSet presAssocID="{98FB757D-48C7-42B0-AC03-EF77C8DFC574}" presName="childTextArrow" presStyleLbl="fgAccFollowNode1" presStyleIdx="3" presStyleCnt="6">
        <dgm:presLayoutVars>
          <dgm:bulletEnabled val="1"/>
        </dgm:presLayoutVars>
      </dgm:prSet>
      <dgm:spPr/>
      <dgm:t>
        <a:bodyPr/>
        <a:lstStyle/>
        <a:p>
          <a:endParaRPr lang="en-US"/>
        </a:p>
      </dgm:t>
    </dgm:pt>
    <dgm:pt modelId="{10AC1BF8-6EC4-42A3-92D3-D730F1D243BD}" type="pres">
      <dgm:prSet presAssocID="{6F4CC07E-441C-49BF-B407-A86FFE70928A}" presName="sp" presStyleCnt="0"/>
      <dgm:spPr/>
    </dgm:pt>
    <dgm:pt modelId="{C1855CF1-A3CA-435E-A74C-1ACEA33D1A03}" type="pres">
      <dgm:prSet presAssocID="{5CB88E0C-B6F9-45CD-873F-98833CA42B72}" presName="arrowAndChildren" presStyleCnt="0"/>
      <dgm:spPr/>
    </dgm:pt>
    <dgm:pt modelId="{CB3CB27C-DFB2-4298-AB9A-C682A1E6B2CA}" type="pres">
      <dgm:prSet presAssocID="{5CB88E0C-B6F9-45CD-873F-98833CA42B72}" presName="parentTextArrow" presStyleLbl="node1" presStyleIdx="1" presStyleCnt="3"/>
      <dgm:spPr/>
      <dgm:t>
        <a:bodyPr/>
        <a:lstStyle/>
        <a:p>
          <a:endParaRPr lang="en-US"/>
        </a:p>
      </dgm:t>
    </dgm:pt>
    <dgm:pt modelId="{FA6B9370-D9B6-4145-A526-F2475A3E99A6}" type="pres">
      <dgm:prSet presAssocID="{5CB88E0C-B6F9-45CD-873F-98833CA42B72}" presName="arrow" presStyleLbl="node1" presStyleIdx="2" presStyleCnt="3"/>
      <dgm:spPr/>
      <dgm:t>
        <a:bodyPr/>
        <a:lstStyle/>
        <a:p>
          <a:endParaRPr lang="en-US"/>
        </a:p>
      </dgm:t>
    </dgm:pt>
    <dgm:pt modelId="{820A2A2D-18EA-487F-8FF3-61ED73B61415}" type="pres">
      <dgm:prSet presAssocID="{5CB88E0C-B6F9-45CD-873F-98833CA42B72}" presName="descendantArrow" presStyleCnt="0"/>
      <dgm:spPr/>
    </dgm:pt>
    <dgm:pt modelId="{4C110842-3FD6-4969-97CB-65889253F8EE}" type="pres">
      <dgm:prSet presAssocID="{89BAD7A6-13F3-4BD1-8BA9-BC27F57AC325}" presName="childTextArrow" presStyleLbl="fgAccFollowNode1" presStyleIdx="4" presStyleCnt="6">
        <dgm:presLayoutVars>
          <dgm:bulletEnabled val="1"/>
        </dgm:presLayoutVars>
      </dgm:prSet>
      <dgm:spPr/>
      <dgm:t>
        <a:bodyPr/>
        <a:lstStyle/>
        <a:p>
          <a:endParaRPr lang="en-US"/>
        </a:p>
      </dgm:t>
    </dgm:pt>
    <dgm:pt modelId="{269AD05F-DF1B-42EC-B93F-B41F33FFFE70}" type="pres">
      <dgm:prSet presAssocID="{417D7886-CB20-40F9-B2FE-E4E8B11AFDC2}" presName="childTextArrow" presStyleLbl="fgAccFollowNode1" presStyleIdx="5" presStyleCnt="6">
        <dgm:presLayoutVars>
          <dgm:bulletEnabled val="1"/>
        </dgm:presLayoutVars>
      </dgm:prSet>
      <dgm:spPr/>
      <dgm:t>
        <a:bodyPr/>
        <a:lstStyle/>
        <a:p>
          <a:endParaRPr lang="en-US"/>
        </a:p>
      </dgm:t>
    </dgm:pt>
  </dgm:ptLst>
  <dgm:cxnLst>
    <dgm:cxn modelId="{9BAE9CA8-EE84-492B-AE5B-A595A11BC7C3}" srcId="{8A04E2A9-81FA-43B9-A573-9DE5650F45A1}" destId="{B484E1F9-140F-4D6C-9961-D980FA089C1D}" srcOrd="2" destOrd="0" parTransId="{039B392A-9F66-4A0A-8F52-67C9490CBA2E}" sibTransId="{B0DD1577-DE3D-48EB-B41A-3B3FF4B99B84}"/>
    <dgm:cxn modelId="{AA14EF52-D2C5-48A5-A504-CE7805E49A73}" type="presOf" srcId="{E47E3F55-1C0F-4270-AD24-DE516EEA9661}" destId="{A3AC273E-6E63-488A-93FD-1E44F42B7F70}" srcOrd="1" destOrd="0" presId="urn:microsoft.com/office/officeart/2005/8/layout/process4"/>
    <dgm:cxn modelId="{B33A6011-93ED-4F83-96BE-C2CF9D3261C9}" srcId="{E47E3F55-1C0F-4270-AD24-DE516EEA9661}" destId="{98FB757D-48C7-42B0-AC03-EF77C8DFC574}" srcOrd="1" destOrd="0" parTransId="{0367D1BD-F128-446B-8E3B-368409C89AA8}" sibTransId="{12159C20-955E-469E-B3D6-C90816C6FC01}"/>
    <dgm:cxn modelId="{1D6A824B-E565-425A-9863-4E66D21C7B03}" type="presOf" srcId="{5CB88E0C-B6F9-45CD-873F-98833CA42B72}" destId="{FA6B9370-D9B6-4145-A526-F2475A3E99A6}" srcOrd="1" destOrd="0" presId="urn:microsoft.com/office/officeart/2005/8/layout/process4"/>
    <dgm:cxn modelId="{40CFB60D-226B-43D0-B218-CE0BE61B309B}" type="presOf" srcId="{98FB757D-48C7-42B0-AC03-EF77C8DFC574}" destId="{1795AA6F-A5D2-437D-AA23-257218FEABE6}" srcOrd="0" destOrd="0" presId="urn:microsoft.com/office/officeart/2005/8/layout/process4"/>
    <dgm:cxn modelId="{6E4295ED-0135-464B-A1E5-7463DF50D207}" type="presOf" srcId="{E47E3F55-1C0F-4270-AD24-DE516EEA9661}" destId="{F32EEC22-1504-470B-90B0-813AEB874232}" srcOrd="0" destOrd="0" presId="urn:microsoft.com/office/officeart/2005/8/layout/process4"/>
    <dgm:cxn modelId="{87648434-78EA-4784-8A5F-3B35640EEA19}" srcId="{B484E1F9-140F-4D6C-9961-D980FA089C1D}" destId="{7E6B3361-8A4A-4F65-8B10-068ECE581138}" srcOrd="0" destOrd="0" parTransId="{7F41D932-8E00-4371-B8B9-F2295316BF3A}" sibTransId="{7C683734-CB7D-45ED-A709-576C68ADF9DE}"/>
    <dgm:cxn modelId="{0C86AAAA-49E4-4A99-BCC9-859F92E3D2F6}" type="presOf" srcId="{417D7886-CB20-40F9-B2FE-E4E8B11AFDC2}" destId="{269AD05F-DF1B-42EC-B93F-B41F33FFFE70}" srcOrd="0" destOrd="0" presId="urn:microsoft.com/office/officeart/2005/8/layout/process4"/>
    <dgm:cxn modelId="{FFE57EB8-A8DA-4427-A543-8A558475095A}" type="presOf" srcId="{5CB88E0C-B6F9-45CD-873F-98833CA42B72}" destId="{CB3CB27C-DFB2-4298-AB9A-C682A1E6B2CA}" srcOrd="0" destOrd="0" presId="urn:microsoft.com/office/officeart/2005/8/layout/process4"/>
    <dgm:cxn modelId="{7DAD120D-F1EB-4E15-94F2-A85259695538}" type="presOf" srcId="{B484E1F9-140F-4D6C-9961-D980FA089C1D}" destId="{EEA82030-F85E-4DD9-BF9B-AA1A4584DE00}" srcOrd="0" destOrd="0" presId="urn:microsoft.com/office/officeart/2005/8/layout/process4"/>
    <dgm:cxn modelId="{ADBF87D9-FB86-4D3B-942E-23C80C26ED1F}" srcId="{8A04E2A9-81FA-43B9-A573-9DE5650F45A1}" destId="{5CB88E0C-B6F9-45CD-873F-98833CA42B72}" srcOrd="0" destOrd="0" parTransId="{D470401C-85CF-4C6F-86EB-E7C2C7E049F5}" sibTransId="{6F4CC07E-441C-49BF-B407-A86FFE70928A}"/>
    <dgm:cxn modelId="{F95E1A06-C3ED-4E02-806E-DC084B42456F}" srcId="{E47E3F55-1C0F-4270-AD24-DE516EEA9661}" destId="{164D40F3-1C82-4E63-B9A1-F8287A7DD63F}" srcOrd="0" destOrd="0" parTransId="{1D73DA1A-41FB-4F31-AD8D-1B2C40F40C39}" sibTransId="{2F49486E-F457-48D1-9D0B-A8D4318FEF04}"/>
    <dgm:cxn modelId="{9DF58AE0-E8B1-43A3-B644-7FCE93650028}" type="presOf" srcId="{29140D4F-E5B7-4016-8C41-E5D7A76D699B}" destId="{A7889964-B8E9-424B-A274-72C1FB2F3877}" srcOrd="0" destOrd="0" presId="urn:microsoft.com/office/officeart/2005/8/layout/process4"/>
    <dgm:cxn modelId="{7790466C-70C8-439F-BA64-16CCD7E8EA96}" srcId="{5CB88E0C-B6F9-45CD-873F-98833CA42B72}" destId="{89BAD7A6-13F3-4BD1-8BA9-BC27F57AC325}" srcOrd="0" destOrd="0" parTransId="{0A7254A0-A194-4F95-8852-52799D9F6B5F}" sibTransId="{E82D78E4-3B5B-4EF2-84BA-E4E71901E296}"/>
    <dgm:cxn modelId="{98745A34-9043-40ED-9400-52ADD51E24B1}" type="presOf" srcId="{164D40F3-1C82-4E63-B9A1-F8287A7DD63F}" destId="{5F78A9E3-2F2E-4273-8301-67B0E99A9203}" srcOrd="0" destOrd="0" presId="urn:microsoft.com/office/officeart/2005/8/layout/process4"/>
    <dgm:cxn modelId="{1F05F2DC-6BBB-4E27-A15C-2736758A85AB}" type="presOf" srcId="{7E6B3361-8A4A-4F65-8B10-068ECE581138}" destId="{46FD48F9-CD79-4629-832B-632416BA309C}" srcOrd="0" destOrd="0" presId="urn:microsoft.com/office/officeart/2005/8/layout/process4"/>
    <dgm:cxn modelId="{87945E62-530C-427B-8A8C-372A1FDDD960}" srcId="{8A04E2A9-81FA-43B9-A573-9DE5650F45A1}" destId="{E47E3F55-1C0F-4270-AD24-DE516EEA9661}" srcOrd="1" destOrd="0" parTransId="{17E67E64-9648-45AB-AF2C-8F3279ED568F}" sibTransId="{3ECF1B8E-1A8F-49E9-B72B-24E4CDA68FC0}"/>
    <dgm:cxn modelId="{139A8806-AD00-4AB8-81D5-288921E8A726}" type="presOf" srcId="{8A04E2A9-81FA-43B9-A573-9DE5650F45A1}" destId="{766ED137-7350-4CD6-8250-6C162D02882E}" srcOrd="0" destOrd="0" presId="urn:microsoft.com/office/officeart/2005/8/layout/process4"/>
    <dgm:cxn modelId="{61BF8A15-8F81-4641-9A0B-775E0D2F6E9F}" srcId="{B484E1F9-140F-4D6C-9961-D980FA089C1D}" destId="{29140D4F-E5B7-4016-8C41-E5D7A76D699B}" srcOrd="1" destOrd="0" parTransId="{4D331A9A-7C48-40C2-8DEF-55F64037B18E}" sibTransId="{317D0134-D019-4844-831E-2B37C6688695}"/>
    <dgm:cxn modelId="{2EB7EDBD-4D23-440A-9A25-A868DAF17751}" type="presOf" srcId="{B484E1F9-140F-4D6C-9961-D980FA089C1D}" destId="{1BFAEAB9-7160-42F8-8D83-4E9E5A1D7257}" srcOrd="1" destOrd="0" presId="urn:microsoft.com/office/officeart/2005/8/layout/process4"/>
    <dgm:cxn modelId="{E3683F3B-5513-43F7-A6AB-DBF62427E22C}" type="presOf" srcId="{89BAD7A6-13F3-4BD1-8BA9-BC27F57AC325}" destId="{4C110842-3FD6-4969-97CB-65889253F8EE}" srcOrd="0" destOrd="0" presId="urn:microsoft.com/office/officeart/2005/8/layout/process4"/>
    <dgm:cxn modelId="{724E1F64-E587-4C82-813A-23ECBAB5E799}" srcId="{5CB88E0C-B6F9-45CD-873F-98833CA42B72}" destId="{417D7886-CB20-40F9-B2FE-E4E8B11AFDC2}" srcOrd="1" destOrd="0" parTransId="{9DCF074E-43B9-49D4-B290-AE7CB7028D81}" sibTransId="{C0C38631-9434-46DA-9A30-DC9929171AD9}"/>
    <dgm:cxn modelId="{869C290C-E754-4380-AC51-76AB8210AE2D}" type="presParOf" srcId="{766ED137-7350-4CD6-8250-6C162D02882E}" destId="{6CF34923-44C8-4FBB-A965-7686F2F2D899}" srcOrd="0" destOrd="0" presId="urn:microsoft.com/office/officeart/2005/8/layout/process4"/>
    <dgm:cxn modelId="{379D825D-B234-448D-8723-3E4A1708B892}" type="presParOf" srcId="{6CF34923-44C8-4FBB-A965-7686F2F2D899}" destId="{EEA82030-F85E-4DD9-BF9B-AA1A4584DE00}" srcOrd="0" destOrd="0" presId="urn:microsoft.com/office/officeart/2005/8/layout/process4"/>
    <dgm:cxn modelId="{12F6DF2D-B10F-454C-9098-933FBC3D3CD1}" type="presParOf" srcId="{6CF34923-44C8-4FBB-A965-7686F2F2D899}" destId="{1BFAEAB9-7160-42F8-8D83-4E9E5A1D7257}" srcOrd="1" destOrd="0" presId="urn:microsoft.com/office/officeart/2005/8/layout/process4"/>
    <dgm:cxn modelId="{575DF570-63D1-425E-A9C0-66C81DDB33B9}" type="presParOf" srcId="{6CF34923-44C8-4FBB-A965-7686F2F2D899}" destId="{ED766926-02BD-4B35-8815-BD5D6044458E}" srcOrd="2" destOrd="0" presId="urn:microsoft.com/office/officeart/2005/8/layout/process4"/>
    <dgm:cxn modelId="{7126A5D2-5047-47A1-BE51-F1BA123BD877}" type="presParOf" srcId="{ED766926-02BD-4B35-8815-BD5D6044458E}" destId="{46FD48F9-CD79-4629-832B-632416BA309C}" srcOrd="0" destOrd="0" presId="urn:microsoft.com/office/officeart/2005/8/layout/process4"/>
    <dgm:cxn modelId="{76517F17-B05A-43DD-A341-9A74AECD8208}" type="presParOf" srcId="{ED766926-02BD-4B35-8815-BD5D6044458E}" destId="{A7889964-B8E9-424B-A274-72C1FB2F3877}" srcOrd="1" destOrd="0" presId="urn:microsoft.com/office/officeart/2005/8/layout/process4"/>
    <dgm:cxn modelId="{A6C4E672-D2EF-42AF-A8CD-6642612B6819}" type="presParOf" srcId="{766ED137-7350-4CD6-8250-6C162D02882E}" destId="{8BFF9279-7E5B-412E-AD6A-6949968D33EA}" srcOrd="1" destOrd="0" presId="urn:microsoft.com/office/officeart/2005/8/layout/process4"/>
    <dgm:cxn modelId="{BE9EFF90-6C81-421D-91B4-EC1CFFC69347}" type="presParOf" srcId="{766ED137-7350-4CD6-8250-6C162D02882E}" destId="{C858F052-AD2D-46EC-A0FC-7BD0B420D27F}" srcOrd="2" destOrd="0" presId="urn:microsoft.com/office/officeart/2005/8/layout/process4"/>
    <dgm:cxn modelId="{886A52D2-BA6D-42C9-836F-B9D8D69411BC}" type="presParOf" srcId="{C858F052-AD2D-46EC-A0FC-7BD0B420D27F}" destId="{F32EEC22-1504-470B-90B0-813AEB874232}" srcOrd="0" destOrd="0" presId="urn:microsoft.com/office/officeart/2005/8/layout/process4"/>
    <dgm:cxn modelId="{16614509-0256-41F3-AFF3-99C68403241C}" type="presParOf" srcId="{C858F052-AD2D-46EC-A0FC-7BD0B420D27F}" destId="{A3AC273E-6E63-488A-93FD-1E44F42B7F70}" srcOrd="1" destOrd="0" presId="urn:microsoft.com/office/officeart/2005/8/layout/process4"/>
    <dgm:cxn modelId="{24EFDD49-A4FF-427D-8EDD-FFB6B4663FF3}" type="presParOf" srcId="{C858F052-AD2D-46EC-A0FC-7BD0B420D27F}" destId="{413AC22F-0DFB-4783-B8C8-091E4FD5444C}" srcOrd="2" destOrd="0" presId="urn:microsoft.com/office/officeart/2005/8/layout/process4"/>
    <dgm:cxn modelId="{964888B0-EB51-447D-8320-1F0E93A812B1}" type="presParOf" srcId="{413AC22F-0DFB-4783-B8C8-091E4FD5444C}" destId="{5F78A9E3-2F2E-4273-8301-67B0E99A9203}" srcOrd="0" destOrd="0" presId="urn:microsoft.com/office/officeart/2005/8/layout/process4"/>
    <dgm:cxn modelId="{888C1117-17E0-42D7-98FE-3411C4D44671}" type="presParOf" srcId="{413AC22F-0DFB-4783-B8C8-091E4FD5444C}" destId="{1795AA6F-A5D2-437D-AA23-257218FEABE6}" srcOrd="1" destOrd="0" presId="urn:microsoft.com/office/officeart/2005/8/layout/process4"/>
    <dgm:cxn modelId="{BF451884-1D6B-4CA6-B1AF-ED09FA77E266}" type="presParOf" srcId="{766ED137-7350-4CD6-8250-6C162D02882E}" destId="{10AC1BF8-6EC4-42A3-92D3-D730F1D243BD}" srcOrd="3" destOrd="0" presId="urn:microsoft.com/office/officeart/2005/8/layout/process4"/>
    <dgm:cxn modelId="{8D3E7405-1BBA-47DB-8515-FDD0E5448346}" type="presParOf" srcId="{766ED137-7350-4CD6-8250-6C162D02882E}" destId="{C1855CF1-A3CA-435E-A74C-1ACEA33D1A03}" srcOrd="4" destOrd="0" presId="urn:microsoft.com/office/officeart/2005/8/layout/process4"/>
    <dgm:cxn modelId="{01F8712C-40E9-4CF3-8F02-7562969E5F80}" type="presParOf" srcId="{C1855CF1-A3CA-435E-A74C-1ACEA33D1A03}" destId="{CB3CB27C-DFB2-4298-AB9A-C682A1E6B2CA}" srcOrd="0" destOrd="0" presId="urn:microsoft.com/office/officeart/2005/8/layout/process4"/>
    <dgm:cxn modelId="{872491B9-7141-4AF4-A65F-F84746B79C01}" type="presParOf" srcId="{C1855CF1-A3CA-435E-A74C-1ACEA33D1A03}" destId="{FA6B9370-D9B6-4145-A526-F2475A3E99A6}" srcOrd="1" destOrd="0" presId="urn:microsoft.com/office/officeart/2005/8/layout/process4"/>
    <dgm:cxn modelId="{AB0100A3-EE80-416C-AEC3-BDCA8F4CE95E}" type="presParOf" srcId="{C1855CF1-A3CA-435E-A74C-1ACEA33D1A03}" destId="{820A2A2D-18EA-487F-8FF3-61ED73B61415}" srcOrd="2" destOrd="0" presId="urn:microsoft.com/office/officeart/2005/8/layout/process4"/>
    <dgm:cxn modelId="{2A4E15C8-9176-4DBF-9B67-31A6333B796A}" type="presParOf" srcId="{820A2A2D-18EA-487F-8FF3-61ED73B61415}" destId="{4C110842-3FD6-4969-97CB-65889253F8EE}" srcOrd="0" destOrd="0" presId="urn:microsoft.com/office/officeart/2005/8/layout/process4"/>
    <dgm:cxn modelId="{4567DDB3-B682-4D76-9274-D28FB02A35A8}" type="presParOf" srcId="{820A2A2D-18EA-487F-8FF3-61ED73B61415}" destId="{269AD05F-DF1B-42EC-B93F-B41F33FFFE70}"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FAEAB9-7160-42F8-8D83-4E9E5A1D7257}">
      <dsp:nvSpPr>
        <dsp:cNvPr id="0" name=""/>
        <dsp:cNvSpPr/>
      </dsp:nvSpPr>
      <dsp:spPr>
        <a:xfrm>
          <a:off x="0" y="3528260"/>
          <a:ext cx="10515600" cy="115805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kern="1200" dirty="0" smtClean="0"/>
            <a:t>Assessment Council</a:t>
          </a:r>
          <a:endParaRPr lang="en-US" sz="2100" kern="1200" dirty="0"/>
        </a:p>
      </dsp:txBody>
      <dsp:txXfrm>
        <a:off x="0" y="3528260"/>
        <a:ext cx="10515600" cy="625349"/>
      </dsp:txXfrm>
    </dsp:sp>
    <dsp:sp modelId="{46FD48F9-CD79-4629-832B-632416BA309C}">
      <dsp:nvSpPr>
        <dsp:cNvPr id="0" name=""/>
        <dsp:cNvSpPr/>
      </dsp:nvSpPr>
      <dsp:spPr>
        <a:xfrm>
          <a:off x="0" y="4130448"/>
          <a:ext cx="5257799" cy="53270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en-US" sz="1300" kern="1200" dirty="0" smtClean="0"/>
            <a:t>Assessment Council Reviews College Level Reports and Prepares Annual Report of Assessment Progress for Each College</a:t>
          </a:r>
          <a:endParaRPr lang="en-US" sz="1300" kern="1200" dirty="0"/>
        </a:p>
      </dsp:txBody>
      <dsp:txXfrm>
        <a:off x="0" y="4130448"/>
        <a:ext cx="5257799" cy="532704"/>
      </dsp:txXfrm>
    </dsp:sp>
    <dsp:sp modelId="{A7889964-B8E9-424B-A274-72C1FB2F3877}">
      <dsp:nvSpPr>
        <dsp:cNvPr id="0" name=""/>
        <dsp:cNvSpPr/>
      </dsp:nvSpPr>
      <dsp:spPr>
        <a:xfrm>
          <a:off x="5257800" y="4130448"/>
          <a:ext cx="5257799" cy="53270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en-US" sz="1300" kern="1200" dirty="0" smtClean="0"/>
            <a:t>Assessment Council Reviews Academic Assessment Report Using IPFW Assessment Progress Worksheet for General Education Subcommittee</a:t>
          </a:r>
          <a:endParaRPr lang="en-US" sz="1300" kern="1200" dirty="0"/>
        </a:p>
      </dsp:txBody>
      <dsp:txXfrm>
        <a:off x="5257800" y="4130448"/>
        <a:ext cx="5257799" cy="532704"/>
      </dsp:txXfrm>
    </dsp:sp>
    <dsp:sp modelId="{A3AC273E-6E63-488A-93FD-1E44F42B7F70}">
      <dsp:nvSpPr>
        <dsp:cNvPr id="0" name=""/>
        <dsp:cNvSpPr/>
      </dsp:nvSpPr>
      <dsp:spPr>
        <a:xfrm rot="10800000">
          <a:off x="0" y="1764544"/>
          <a:ext cx="10515600" cy="1781086"/>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l" defTabSz="933450">
            <a:lnSpc>
              <a:spcPct val="90000"/>
            </a:lnSpc>
            <a:spcBef>
              <a:spcPct val="0"/>
            </a:spcBef>
            <a:spcAft>
              <a:spcPct val="35000"/>
            </a:spcAft>
          </a:pPr>
          <a:r>
            <a:rPr lang="en-US" sz="2100" kern="1200" dirty="0" smtClean="0"/>
            <a:t>College Level Assessment Committee			General Education Subcommittee</a:t>
          </a:r>
          <a:endParaRPr lang="en-US" sz="2100" kern="1200" dirty="0"/>
        </a:p>
      </dsp:txBody>
      <dsp:txXfrm rot="-10800000">
        <a:off x="0" y="1764544"/>
        <a:ext cx="10515600" cy="625161"/>
      </dsp:txXfrm>
    </dsp:sp>
    <dsp:sp modelId="{5F78A9E3-2F2E-4273-8301-67B0E99A9203}">
      <dsp:nvSpPr>
        <dsp:cNvPr id="0" name=""/>
        <dsp:cNvSpPr/>
      </dsp:nvSpPr>
      <dsp:spPr>
        <a:xfrm>
          <a:off x="0" y="2389706"/>
          <a:ext cx="5257799" cy="53254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en-US" sz="1300" kern="1200" dirty="0" smtClean="0"/>
            <a:t>College Level Assessment Committee Reviews</a:t>
          </a:r>
        </a:p>
        <a:p>
          <a:pPr lvl="0" algn="ctr" defTabSz="577850">
            <a:lnSpc>
              <a:spcPct val="90000"/>
            </a:lnSpc>
            <a:spcBef>
              <a:spcPct val="0"/>
            </a:spcBef>
            <a:spcAft>
              <a:spcPct val="35000"/>
            </a:spcAft>
          </a:pPr>
          <a:r>
            <a:rPr lang="en-US" sz="1300" kern="1200" dirty="0" smtClean="0"/>
            <a:t>Academic Department Assessment Report</a:t>
          </a:r>
          <a:endParaRPr lang="en-US" sz="1300" kern="1200" dirty="0"/>
        </a:p>
      </dsp:txBody>
      <dsp:txXfrm>
        <a:off x="0" y="2389706"/>
        <a:ext cx="5257799" cy="532544"/>
      </dsp:txXfrm>
    </dsp:sp>
    <dsp:sp modelId="{1795AA6F-A5D2-437D-AA23-257218FEABE6}">
      <dsp:nvSpPr>
        <dsp:cNvPr id="0" name=""/>
        <dsp:cNvSpPr/>
      </dsp:nvSpPr>
      <dsp:spPr>
        <a:xfrm>
          <a:off x="5257800" y="2389706"/>
          <a:ext cx="5257799" cy="53254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en-US" sz="1300" kern="1200" dirty="0" smtClean="0"/>
            <a:t>General Education Committee Reviews Course Level Assessments to Prepare Academic Assessment Report</a:t>
          </a:r>
          <a:endParaRPr lang="en-US" sz="1300" kern="1200" dirty="0"/>
        </a:p>
      </dsp:txBody>
      <dsp:txXfrm>
        <a:off x="5257800" y="2389706"/>
        <a:ext cx="5257799" cy="532544"/>
      </dsp:txXfrm>
    </dsp:sp>
    <dsp:sp modelId="{FA6B9370-D9B6-4145-A526-F2475A3E99A6}">
      <dsp:nvSpPr>
        <dsp:cNvPr id="0" name=""/>
        <dsp:cNvSpPr/>
      </dsp:nvSpPr>
      <dsp:spPr>
        <a:xfrm rot="10800000">
          <a:off x="0" y="828"/>
          <a:ext cx="10515600" cy="1781086"/>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l" defTabSz="933450">
            <a:lnSpc>
              <a:spcPct val="90000"/>
            </a:lnSpc>
            <a:spcBef>
              <a:spcPct val="0"/>
            </a:spcBef>
            <a:spcAft>
              <a:spcPct val="35000"/>
            </a:spcAft>
          </a:pPr>
          <a:r>
            <a:rPr lang="en-US" sz="2100" kern="1200" dirty="0" smtClean="0"/>
            <a:t>	Academic Program					General Education</a:t>
          </a:r>
          <a:endParaRPr lang="en-US" sz="2100" kern="1200" dirty="0"/>
        </a:p>
      </dsp:txBody>
      <dsp:txXfrm rot="-10800000">
        <a:off x="0" y="828"/>
        <a:ext cx="10515600" cy="625161"/>
      </dsp:txXfrm>
    </dsp:sp>
    <dsp:sp modelId="{4C110842-3FD6-4969-97CB-65889253F8EE}">
      <dsp:nvSpPr>
        <dsp:cNvPr id="0" name=""/>
        <dsp:cNvSpPr/>
      </dsp:nvSpPr>
      <dsp:spPr>
        <a:xfrm>
          <a:off x="0" y="625989"/>
          <a:ext cx="5257799" cy="53254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en-US" sz="1300" kern="1200" dirty="0" smtClean="0"/>
            <a:t>Academic Program Submits Academic Department Assessment Report to College Assessment Committee</a:t>
          </a:r>
          <a:endParaRPr lang="en-US" sz="1300" kern="1200" dirty="0"/>
        </a:p>
      </dsp:txBody>
      <dsp:txXfrm>
        <a:off x="0" y="625989"/>
        <a:ext cx="5257799" cy="532544"/>
      </dsp:txXfrm>
    </dsp:sp>
    <dsp:sp modelId="{269AD05F-DF1B-42EC-B93F-B41F33FFFE70}">
      <dsp:nvSpPr>
        <dsp:cNvPr id="0" name=""/>
        <dsp:cNvSpPr/>
      </dsp:nvSpPr>
      <dsp:spPr>
        <a:xfrm>
          <a:off x="5257800" y="625989"/>
          <a:ext cx="5257799" cy="53254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en-US" sz="1300" kern="1200" dirty="0" smtClean="0"/>
            <a:t>Academic Program Prepares Assessment Summary by Course and</a:t>
          </a:r>
        </a:p>
        <a:p>
          <a:pPr lvl="0" algn="ctr" defTabSz="577850">
            <a:lnSpc>
              <a:spcPct val="90000"/>
            </a:lnSpc>
            <a:spcBef>
              <a:spcPct val="0"/>
            </a:spcBef>
            <a:spcAft>
              <a:spcPct val="35000"/>
            </a:spcAft>
          </a:pPr>
          <a:r>
            <a:rPr lang="en-US" sz="1300" kern="1200" dirty="0" smtClean="0"/>
            <a:t>Submits to General Education Subcommittee</a:t>
          </a:r>
          <a:endParaRPr lang="en-US" sz="1300" kern="1200" dirty="0"/>
        </a:p>
      </dsp:txBody>
      <dsp:txXfrm>
        <a:off x="5257800" y="625989"/>
        <a:ext cx="5257799" cy="532544"/>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A47775-3402-4BEC-932D-191185E9536B}" type="datetimeFigureOut">
              <a:rPr lang="en-US" smtClean="0"/>
              <a:t>9/26/2016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B2C325-A2A2-4990-A67C-DEDBF7958D48}" type="slidenum">
              <a:rPr lang="en-US" smtClean="0"/>
              <a:t>‹#›</a:t>
            </a:fld>
            <a:endParaRPr lang="en-US"/>
          </a:p>
        </p:txBody>
      </p:sp>
    </p:spTree>
    <p:extLst>
      <p:ext uri="{BB962C8B-B14F-4D97-AF65-F5344CB8AC3E}">
        <p14:creationId xmlns:p14="http://schemas.microsoft.com/office/powerpoint/2010/main" val="3601454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2E5C5A-0738-407F-A708-349FA7921915}" type="datetimeFigureOut">
              <a:rPr lang="en-US" smtClean="0"/>
              <a:t>9/26/2016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7A3F90-6C57-48B2-8203-3EA4AC4E8515}" type="slidenum">
              <a:rPr lang="en-US" smtClean="0"/>
              <a:t>‹#›</a:t>
            </a:fld>
            <a:endParaRPr lang="en-US"/>
          </a:p>
        </p:txBody>
      </p:sp>
    </p:spTree>
    <p:extLst>
      <p:ext uri="{BB962C8B-B14F-4D97-AF65-F5344CB8AC3E}">
        <p14:creationId xmlns:p14="http://schemas.microsoft.com/office/powerpoint/2010/main" val="2087491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2E5C5A-0738-407F-A708-349FA7921915}" type="datetimeFigureOut">
              <a:rPr lang="en-US" smtClean="0"/>
              <a:t>9/26/2016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7A3F90-6C57-48B2-8203-3EA4AC4E8515}" type="slidenum">
              <a:rPr lang="en-US" smtClean="0"/>
              <a:t>‹#›</a:t>
            </a:fld>
            <a:endParaRPr lang="en-US"/>
          </a:p>
        </p:txBody>
      </p:sp>
    </p:spTree>
    <p:extLst>
      <p:ext uri="{BB962C8B-B14F-4D97-AF65-F5344CB8AC3E}">
        <p14:creationId xmlns:p14="http://schemas.microsoft.com/office/powerpoint/2010/main" val="519002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2E5C5A-0738-407F-A708-349FA7921915}" type="datetimeFigureOut">
              <a:rPr lang="en-US" smtClean="0"/>
              <a:t>9/26/2016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7A3F90-6C57-48B2-8203-3EA4AC4E8515}" type="slidenum">
              <a:rPr lang="en-US" smtClean="0"/>
              <a:t>‹#›</a:t>
            </a:fld>
            <a:endParaRPr lang="en-US"/>
          </a:p>
        </p:txBody>
      </p:sp>
    </p:spTree>
    <p:extLst>
      <p:ext uri="{BB962C8B-B14F-4D97-AF65-F5344CB8AC3E}">
        <p14:creationId xmlns:p14="http://schemas.microsoft.com/office/powerpoint/2010/main" val="1447299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2E5C5A-0738-407F-A708-349FA7921915}" type="datetimeFigureOut">
              <a:rPr lang="en-US" smtClean="0"/>
              <a:t>9/26/2016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7A3F90-6C57-48B2-8203-3EA4AC4E8515}" type="slidenum">
              <a:rPr lang="en-US" smtClean="0"/>
              <a:t>‹#›</a:t>
            </a:fld>
            <a:endParaRPr lang="en-US"/>
          </a:p>
        </p:txBody>
      </p:sp>
    </p:spTree>
    <p:extLst>
      <p:ext uri="{BB962C8B-B14F-4D97-AF65-F5344CB8AC3E}">
        <p14:creationId xmlns:p14="http://schemas.microsoft.com/office/powerpoint/2010/main" val="1778226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2E5C5A-0738-407F-A708-349FA7921915}" type="datetimeFigureOut">
              <a:rPr lang="en-US" smtClean="0"/>
              <a:t>9/26/2016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7A3F90-6C57-48B2-8203-3EA4AC4E8515}" type="slidenum">
              <a:rPr lang="en-US" smtClean="0"/>
              <a:t>‹#›</a:t>
            </a:fld>
            <a:endParaRPr lang="en-US"/>
          </a:p>
        </p:txBody>
      </p:sp>
    </p:spTree>
    <p:extLst>
      <p:ext uri="{BB962C8B-B14F-4D97-AF65-F5344CB8AC3E}">
        <p14:creationId xmlns:p14="http://schemas.microsoft.com/office/powerpoint/2010/main" val="1220778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2E5C5A-0738-407F-A708-349FA7921915}" type="datetimeFigureOut">
              <a:rPr lang="en-US" smtClean="0"/>
              <a:t>9/26/2016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7A3F90-6C57-48B2-8203-3EA4AC4E8515}" type="slidenum">
              <a:rPr lang="en-US" smtClean="0"/>
              <a:t>‹#›</a:t>
            </a:fld>
            <a:endParaRPr lang="en-US"/>
          </a:p>
        </p:txBody>
      </p:sp>
    </p:spTree>
    <p:extLst>
      <p:ext uri="{BB962C8B-B14F-4D97-AF65-F5344CB8AC3E}">
        <p14:creationId xmlns:p14="http://schemas.microsoft.com/office/powerpoint/2010/main" val="3234225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2E5C5A-0738-407F-A708-349FA7921915}" type="datetimeFigureOut">
              <a:rPr lang="en-US" smtClean="0"/>
              <a:t>9/26/2016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7A3F90-6C57-48B2-8203-3EA4AC4E8515}" type="slidenum">
              <a:rPr lang="en-US" smtClean="0"/>
              <a:t>‹#›</a:t>
            </a:fld>
            <a:endParaRPr lang="en-US"/>
          </a:p>
        </p:txBody>
      </p:sp>
    </p:spTree>
    <p:extLst>
      <p:ext uri="{BB962C8B-B14F-4D97-AF65-F5344CB8AC3E}">
        <p14:creationId xmlns:p14="http://schemas.microsoft.com/office/powerpoint/2010/main" val="3977627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2E5C5A-0738-407F-A708-349FA7921915}" type="datetimeFigureOut">
              <a:rPr lang="en-US" smtClean="0"/>
              <a:t>9/26/2016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7A3F90-6C57-48B2-8203-3EA4AC4E8515}" type="slidenum">
              <a:rPr lang="en-US" smtClean="0"/>
              <a:t>‹#›</a:t>
            </a:fld>
            <a:endParaRPr lang="en-US"/>
          </a:p>
        </p:txBody>
      </p:sp>
    </p:spTree>
    <p:extLst>
      <p:ext uri="{BB962C8B-B14F-4D97-AF65-F5344CB8AC3E}">
        <p14:creationId xmlns:p14="http://schemas.microsoft.com/office/powerpoint/2010/main" val="2952466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2E5C5A-0738-407F-A708-349FA7921915}" type="datetimeFigureOut">
              <a:rPr lang="en-US" smtClean="0"/>
              <a:t>9/26/2016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7A3F90-6C57-48B2-8203-3EA4AC4E8515}" type="slidenum">
              <a:rPr lang="en-US" smtClean="0"/>
              <a:t>‹#›</a:t>
            </a:fld>
            <a:endParaRPr lang="en-US"/>
          </a:p>
        </p:txBody>
      </p:sp>
    </p:spTree>
    <p:extLst>
      <p:ext uri="{BB962C8B-B14F-4D97-AF65-F5344CB8AC3E}">
        <p14:creationId xmlns:p14="http://schemas.microsoft.com/office/powerpoint/2010/main" val="2678208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2E5C5A-0738-407F-A708-349FA7921915}" type="datetimeFigureOut">
              <a:rPr lang="en-US" smtClean="0"/>
              <a:t>9/26/2016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7A3F90-6C57-48B2-8203-3EA4AC4E8515}" type="slidenum">
              <a:rPr lang="en-US" smtClean="0"/>
              <a:t>‹#›</a:t>
            </a:fld>
            <a:endParaRPr lang="en-US"/>
          </a:p>
        </p:txBody>
      </p:sp>
    </p:spTree>
    <p:extLst>
      <p:ext uri="{BB962C8B-B14F-4D97-AF65-F5344CB8AC3E}">
        <p14:creationId xmlns:p14="http://schemas.microsoft.com/office/powerpoint/2010/main" val="745289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2E5C5A-0738-407F-A708-349FA7921915}" type="datetimeFigureOut">
              <a:rPr lang="en-US" smtClean="0"/>
              <a:t>9/26/2016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7A3F90-6C57-48B2-8203-3EA4AC4E8515}" type="slidenum">
              <a:rPr lang="en-US" smtClean="0"/>
              <a:t>‹#›</a:t>
            </a:fld>
            <a:endParaRPr lang="en-US"/>
          </a:p>
        </p:txBody>
      </p:sp>
    </p:spTree>
    <p:extLst>
      <p:ext uri="{BB962C8B-B14F-4D97-AF65-F5344CB8AC3E}">
        <p14:creationId xmlns:p14="http://schemas.microsoft.com/office/powerpoint/2010/main" val="1664016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2E5C5A-0738-407F-A708-349FA7921915}" type="datetimeFigureOut">
              <a:rPr lang="en-US" smtClean="0"/>
              <a:t>9/26/2016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7A3F90-6C57-48B2-8203-3EA4AC4E8515}" type="slidenum">
              <a:rPr lang="en-US" smtClean="0"/>
              <a:t>‹#›</a:t>
            </a:fld>
            <a:endParaRPr lang="en-US"/>
          </a:p>
        </p:txBody>
      </p:sp>
    </p:spTree>
    <p:extLst>
      <p:ext uri="{BB962C8B-B14F-4D97-AF65-F5344CB8AC3E}">
        <p14:creationId xmlns:p14="http://schemas.microsoft.com/office/powerpoint/2010/main" val="3263858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www.learningoutcomesassessment.org/documents/Occasional_Paper_23.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smtClean="0"/>
              <a:t>Assessing Academic Programs at IPFW</a:t>
            </a:r>
            <a:endParaRPr lang="en-US" sz="4800" dirty="0"/>
          </a:p>
        </p:txBody>
      </p:sp>
      <p:sp>
        <p:nvSpPr>
          <p:cNvPr id="3" name="Subtitle 2"/>
          <p:cNvSpPr>
            <a:spLocks noGrp="1"/>
          </p:cNvSpPr>
          <p:nvPr>
            <p:ph type="subTitle" idx="1"/>
          </p:nvPr>
        </p:nvSpPr>
        <p:spPr/>
        <p:txBody>
          <a:bodyPr/>
          <a:lstStyle/>
          <a:p>
            <a:r>
              <a:rPr lang="en-US" dirty="0" smtClean="0"/>
              <a:t>Overview of process, reporting structure and support for programmatic assessment</a:t>
            </a:r>
            <a:endParaRPr lang="en-US" dirty="0"/>
          </a:p>
        </p:txBody>
      </p:sp>
    </p:spTree>
    <p:extLst>
      <p:ext uri="{BB962C8B-B14F-4D97-AF65-F5344CB8AC3E}">
        <p14:creationId xmlns:p14="http://schemas.microsoft.com/office/powerpoint/2010/main" val="31820811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7855"/>
          </a:xfrm>
        </p:spPr>
        <p:txBody>
          <a:bodyPr>
            <a:normAutofit fontScale="90000"/>
          </a:bodyPr>
          <a:lstStyle/>
          <a:p>
            <a:r>
              <a:rPr lang="en-US" sz="3600" dirty="0" smtClean="0"/>
              <a:t>Appendix D-II: Alignment with Baccalaureate Framework</a:t>
            </a:r>
            <a:endParaRPr lang="en-US" sz="36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88285892"/>
              </p:ext>
            </p:extLst>
          </p:nvPr>
        </p:nvGraphicFramePr>
        <p:xfrm>
          <a:off x="922175" y="1769641"/>
          <a:ext cx="10515600" cy="1537018"/>
        </p:xfrm>
        <a:graphic>
          <a:graphicData uri="http://schemas.openxmlformats.org/drawingml/2006/table">
            <a:tbl>
              <a:tblPr firstRow="1" bandRow="1">
                <a:tableStyleId>{5C22544A-7EE6-4342-B048-85BDC9FD1C3A}</a:tableStyleId>
              </a:tblPr>
              <a:tblGrid>
                <a:gridCol w="2103120"/>
                <a:gridCol w="2103120"/>
                <a:gridCol w="2103120"/>
                <a:gridCol w="2103120"/>
                <a:gridCol w="2103120"/>
              </a:tblGrid>
              <a:tr h="370840">
                <a:tc>
                  <a:txBody>
                    <a:bodyPr/>
                    <a:lstStyle/>
                    <a:p>
                      <a:endParaRPr lang="en-US" dirty="0"/>
                    </a:p>
                  </a:txBody>
                  <a:tcPr/>
                </a:tc>
                <a:tc>
                  <a:txBody>
                    <a:bodyPr/>
                    <a:lstStyle/>
                    <a:p>
                      <a:pPr algn="ctr"/>
                      <a:r>
                        <a:rPr lang="en-US" dirty="0" smtClean="0"/>
                        <a:t>Exemplary</a:t>
                      </a:r>
                    </a:p>
                    <a:p>
                      <a:pPr algn="ctr"/>
                      <a:endParaRPr lang="en-US" dirty="0"/>
                    </a:p>
                  </a:txBody>
                  <a:tcPr/>
                </a:tc>
                <a:tc>
                  <a:txBody>
                    <a:bodyPr/>
                    <a:lstStyle/>
                    <a:p>
                      <a:pPr algn="ctr"/>
                      <a:r>
                        <a:rPr lang="en-US" dirty="0" smtClean="0"/>
                        <a:t>Acceptable</a:t>
                      </a:r>
                      <a:endParaRPr lang="en-US" dirty="0" smtClean="0"/>
                    </a:p>
                  </a:txBody>
                  <a:tcPr/>
                </a:tc>
                <a:tc>
                  <a:txBody>
                    <a:bodyPr/>
                    <a:lstStyle/>
                    <a:p>
                      <a:pPr algn="ctr"/>
                      <a:r>
                        <a:rPr lang="en-US" dirty="0" smtClean="0"/>
                        <a:t>Developing </a:t>
                      </a:r>
                    </a:p>
                  </a:txBody>
                  <a:tcPr/>
                </a:tc>
                <a:tc>
                  <a:txBody>
                    <a:bodyPr/>
                    <a:lstStyle/>
                    <a:p>
                      <a:pPr algn="ctr"/>
                      <a:r>
                        <a:rPr lang="en-US" dirty="0" smtClean="0"/>
                        <a:t>Not Present</a:t>
                      </a:r>
                      <a:endParaRPr lang="en-US" dirty="0"/>
                    </a:p>
                  </a:txBody>
                  <a:tcPr/>
                </a:tc>
              </a:tr>
              <a:tr h="370840">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IPFW Baccalaureate Framework Alignment</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Specific, clearly defined, student-centered Program-Level SLOs are aligned to all foundation areas of the IPFW Baccalaureate Framework.</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Generally defined student-centered Program-Level SLOs are aligned to all foundation areas of the IPFW Baccalaureate Framework.</a:t>
                      </a:r>
                    </a:p>
                  </a:txBody>
                  <a:tcPr marL="68580" marR="68580" marT="0" marB="0"/>
                </a:tc>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Program-Level SLOs are aligned to some foundation areas of the IPFW Baccalaureate Framework.</a:t>
                      </a:r>
                    </a:p>
                  </a:txBody>
                  <a:tcPr marL="68580" marR="68580" marT="0" marB="0"/>
                </a:tc>
                <a:tc>
                  <a:txBody>
                    <a:bodyPr/>
                    <a:lstStyle/>
                    <a:p>
                      <a:endParaRPr lang="en-US" sz="1200" dirty="0"/>
                    </a:p>
                  </a:txBody>
                  <a:tcPr/>
                </a:tc>
              </a:tr>
            </a:tbl>
          </a:graphicData>
        </a:graphic>
      </p:graphicFrame>
    </p:spTree>
    <p:extLst>
      <p:ext uri="{BB962C8B-B14F-4D97-AF65-F5344CB8AC3E}">
        <p14:creationId xmlns:p14="http://schemas.microsoft.com/office/powerpoint/2010/main" val="36236974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7855"/>
          </a:xfrm>
        </p:spPr>
        <p:txBody>
          <a:bodyPr>
            <a:normAutofit/>
          </a:bodyPr>
          <a:lstStyle/>
          <a:p>
            <a:r>
              <a:rPr lang="en-US" sz="3600" dirty="0" smtClean="0"/>
              <a:t>Appendix D-III: Programmatic Curriculum Map</a:t>
            </a:r>
            <a:endParaRPr lang="en-US" sz="36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07926141"/>
              </p:ext>
            </p:extLst>
          </p:nvPr>
        </p:nvGraphicFramePr>
        <p:xfrm>
          <a:off x="922175" y="1769641"/>
          <a:ext cx="10515600" cy="2702878"/>
        </p:xfrm>
        <a:graphic>
          <a:graphicData uri="http://schemas.openxmlformats.org/drawingml/2006/table">
            <a:tbl>
              <a:tblPr firstRow="1" bandRow="1">
                <a:tableStyleId>{5C22544A-7EE6-4342-B048-85BDC9FD1C3A}</a:tableStyleId>
              </a:tblPr>
              <a:tblGrid>
                <a:gridCol w="2103120"/>
                <a:gridCol w="2103120"/>
                <a:gridCol w="2103120"/>
                <a:gridCol w="2103120"/>
                <a:gridCol w="2103120"/>
              </a:tblGrid>
              <a:tr h="370840">
                <a:tc>
                  <a:txBody>
                    <a:bodyPr/>
                    <a:lstStyle/>
                    <a:p>
                      <a:endParaRPr lang="en-US" dirty="0"/>
                    </a:p>
                  </a:txBody>
                  <a:tcPr/>
                </a:tc>
                <a:tc>
                  <a:txBody>
                    <a:bodyPr/>
                    <a:lstStyle/>
                    <a:p>
                      <a:pPr algn="ctr"/>
                      <a:r>
                        <a:rPr lang="en-US" dirty="0" smtClean="0"/>
                        <a:t>Exemplary</a:t>
                      </a:r>
                      <a:endParaRPr lang="en-US" dirty="0" smtClean="0"/>
                    </a:p>
                  </a:txBody>
                  <a:tcPr/>
                </a:tc>
                <a:tc>
                  <a:txBody>
                    <a:bodyPr/>
                    <a:lstStyle/>
                    <a:p>
                      <a:pPr algn="ctr"/>
                      <a:r>
                        <a:rPr lang="en-US" dirty="0" smtClean="0"/>
                        <a:t>Acceptable</a:t>
                      </a:r>
                      <a:endParaRPr lang="en-US" dirty="0" smtClean="0"/>
                    </a:p>
                  </a:txBody>
                  <a:tcPr/>
                </a:tc>
                <a:tc>
                  <a:txBody>
                    <a:bodyPr/>
                    <a:lstStyle/>
                    <a:p>
                      <a:pPr algn="ctr"/>
                      <a:r>
                        <a:rPr lang="en-US" dirty="0" smtClean="0"/>
                        <a:t>Developing </a:t>
                      </a:r>
                    </a:p>
                  </a:txBody>
                  <a:tcPr/>
                </a:tc>
                <a:tc>
                  <a:txBody>
                    <a:bodyPr/>
                    <a:lstStyle/>
                    <a:p>
                      <a:pPr algn="ctr"/>
                      <a:r>
                        <a:rPr lang="en-US" dirty="0" smtClean="0"/>
                        <a:t>Not Present</a:t>
                      </a:r>
                      <a:endParaRPr lang="en-US" dirty="0"/>
                    </a:p>
                  </a:txBody>
                  <a:tcPr/>
                </a:tc>
              </a:tr>
              <a:tr h="370840">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Content Alignment</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All SLOs are mapped to common classes or learning activities expected of all students completing the program.</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Most SLOs are mapped to common classes or learning activities expected of all students completing the program.</a:t>
                      </a:r>
                    </a:p>
                  </a:txBody>
                  <a:tcPr marL="68580" marR="68580" marT="0" marB="0"/>
                </a:tc>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Common classes or learning activities are identified for all students completing the program but most SLOs are not clearly mapped to classes or activities.</a:t>
                      </a:r>
                    </a:p>
                  </a:txBody>
                  <a:tcPr marL="68580" marR="68580" marT="0" marB="0"/>
                </a:tc>
                <a:tc>
                  <a:txBody>
                    <a:bodyPr/>
                    <a:lstStyle/>
                    <a:p>
                      <a:endParaRPr lang="en-US" sz="1200" dirty="0"/>
                    </a:p>
                  </a:txBody>
                  <a:tcPr/>
                </a:tc>
              </a:tr>
              <a:tr h="370840">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Student Learning Development of SLOs (Learning Benchmarks)</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Curricular Map clearly identifies the progression of student learning relative to all SLOs at specific points in the curriculum. </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Curricular Map identifies levels of expected learning relative to most SLOs at specific points in the curriculum.</a:t>
                      </a:r>
                    </a:p>
                  </a:txBody>
                  <a:tcPr marL="68580" marR="68580" marT="0" marB="0"/>
                </a:tc>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Curricular Map identifies expected levels of learning for some SLOs at specific points in the curriculum.</a:t>
                      </a:r>
                    </a:p>
                  </a:txBody>
                  <a:tcPr marL="68580" marR="68580" marT="0" marB="0"/>
                </a:tc>
                <a:tc>
                  <a:txBody>
                    <a:bodyPr/>
                    <a:lstStyle/>
                    <a:p>
                      <a:endParaRPr lang="en-US" sz="1200" dirty="0"/>
                    </a:p>
                  </a:txBody>
                  <a:tcPr/>
                </a:tc>
              </a:tr>
              <a:tr h="370840">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Student Engagement</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Classes and/or activities engage students in the work outlined in the SLOs.</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Classes and/or activities engage students in the work outlined by most of the SLOs.</a:t>
                      </a:r>
                    </a:p>
                  </a:txBody>
                  <a:tcPr marL="68580" marR="68580" marT="0" marB="0"/>
                </a:tc>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Classes and/or activities do not consistently engage students in the work outlined by most of the SLOs.</a:t>
                      </a:r>
                    </a:p>
                  </a:txBody>
                  <a:tcPr marL="68580" marR="68580" marT="0" marB="0"/>
                </a:tc>
                <a:tc>
                  <a:txBody>
                    <a:bodyPr/>
                    <a:lstStyle/>
                    <a:p>
                      <a:endParaRPr lang="en-US" sz="1200" dirty="0"/>
                    </a:p>
                  </a:txBody>
                  <a:tcPr/>
                </a:tc>
              </a:tr>
            </a:tbl>
          </a:graphicData>
        </a:graphic>
      </p:graphicFrame>
    </p:spTree>
    <p:extLst>
      <p:ext uri="{BB962C8B-B14F-4D97-AF65-F5344CB8AC3E}">
        <p14:creationId xmlns:p14="http://schemas.microsoft.com/office/powerpoint/2010/main" val="41844311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7855"/>
          </a:xfrm>
        </p:spPr>
        <p:txBody>
          <a:bodyPr>
            <a:normAutofit/>
          </a:bodyPr>
          <a:lstStyle/>
          <a:p>
            <a:r>
              <a:rPr lang="en-US" sz="3600" dirty="0" smtClean="0"/>
              <a:t>Appendix D-IV: Assessment Plan </a:t>
            </a:r>
            <a:endParaRPr lang="en-US" sz="36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72848342"/>
              </p:ext>
            </p:extLst>
          </p:nvPr>
        </p:nvGraphicFramePr>
        <p:xfrm>
          <a:off x="922175" y="1769641"/>
          <a:ext cx="10515600" cy="4317366"/>
        </p:xfrm>
        <a:graphic>
          <a:graphicData uri="http://schemas.openxmlformats.org/drawingml/2006/table">
            <a:tbl>
              <a:tblPr firstRow="1" bandRow="1">
                <a:tableStyleId>{5C22544A-7EE6-4342-B048-85BDC9FD1C3A}</a:tableStyleId>
              </a:tblPr>
              <a:tblGrid>
                <a:gridCol w="2103120"/>
                <a:gridCol w="2103120"/>
                <a:gridCol w="2103120"/>
                <a:gridCol w="2103120"/>
                <a:gridCol w="2103120"/>
              </a:tblGrid>
              <a:tr h="370840">
                <a:tc>
                  <a:txBody>
                    <a:bodyPr/>
                    <a:lstStyle/>
                    <a:p>
                      <a:endParaRPr lang="en-US" dirty="0"/>
                    </a:p>
                  </a:txBody>
                  <a:tcPr/>
                </a:tc>
                <a:tc>
                  <a:txBody>
                    <a:bodyPr/>
                    <a:lstStyle/>
                    <a:p>
                      <a:pPr algn="ctr"/>
                      <a:r>
                        <a:rPr lang="en-US" dirty="0" smtClean="0"/>
                        <a:t>Exemplary</a:t>
                      </a:r>
                      <a:endParaRPr lang="en-US" dirty="0" smtClean="0"/>
                    </a:p>
                  </a:txBody>
                  <a:tcPr/>
                </a:tc>
                <a:tc>
                  <a:txBody>
                    <a:bodyPr/>
                    <a:lstStyle/>
                    <a:p>
                      <a:pPr algn="ctr"/>
                      <a:r>
                        <a:rPr lang="en-US" dirty="0" smtClean="0"/>
                        <a:t>Acceptable</a:t>
                      </a:r>
                      <a:endParaRPr lang="en-US" dirty="0" smtClean="0"/>
                    </a:p>
                  </a:txBody>
                  <a:tcPr/>
                </a:tc>
                <a:tc>
                  <a:txBody>
                    <a:bodyPr/>
                    <a:lstStyle/>
                    <a:p>
                      <a:pPr algn="ctr"/>
                      <a:r>
                        <a:rPr lang="en-US" dirty="0" smtClean="0"/>
                        <a:t>Developing </a:t>
                      </a:r>
                    </a:p>
                  </a:txBody>
                  <a:tcPr/>
                </a:tc>
                <a:tc>
                  <a:txBody>
                    <a:bodyPr/>
                    <a:lstStyle/>
                    <a:p>
                      <a:pPr algn="ctr"/>
                      <a:r>
                        <a:rPr lang="en-US" dirty="0" smtClean="0"/>
                        <a:t>Not Present</a:t>
                      </a:r>
                      <a:endParaRPr lang="en-US" dirty="0"/>
                    </a:p>
                  </a:txBody>
                  <a:tcPr/>
                </a:tc>
              </a:tr>
              <a:tr h="370840">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Relationship between assessments and SLOs</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Detail is provided regarding SLO-to-measure match.  Specific items included on the assessment are linked to SLOs.  The match is affirmed by faculty subject experts.</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Description of how SLOs relate to assessment is general but sufficient to show alignment.</a:t>
                      </a:r>
                    </a:p>
                  </a:txBody>
                  <a:tcPr marL="68580" marR="68580" marT="0" marB="0"/>
                </a:tc>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Description of how SLOs relate to assessment is incomplete or too general to provide sufficient information for use in determining progress toward SLO.</a:t>
                      </a:r>
                    </a:p>
                  </a:txBody>
                  <a:tcPr marL="68580" marR="68580" marT="0" marB="0"/>
                </a:tc>
                <a:tc>
                  <a:txBody>
                    <a:bodyPr/>
                    <a:lstStyle/>
                    <a:p>
                      <a:endParaRPr lang="en-US" sz="1200" dirty="0"/>
                    </a:p>
                  </a:txBody>
                  <a:tcPr/>
                </a:tc>
              </a:tr>
              <a:tr h="370840">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Types of Measures</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All SLOs are assessed using at least two measures including at least one direct measure.</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Most SLOs are assessed using at least one direct measure.</a:t>
                      </a:r>
                    </a:p>
                  </a:txBody>
                  <a:tcPr marL="68580" marR="68580" marT="0" marB="0"/>
                </a:tc>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Most SLOs are either assessed using only indirect measures or are not assessed.</a:t>
                      </a:r>
                    </a:p>
                  </a:txBody>
                  <a:tcPr marL="68580" marR="68580" marT="0" marB="0"/>
                </a:tc>
                <a:tc>
                  <a:txBody>
                    <a:bodyPr/>
                    <a:lstStyle/>
                    <a:p>
                      <a:endParaRPr lang="en-US" sz="1200" dirty="0"/>
                    </a:p>
                  </a:txBody>
                  <a:tcPr/>
                </a:tc>
              </a:tr>
              <a:tr h="370840">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Established Results</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Statements of desired results (data targets) provide useful comparisons and detailed timelines for completion.</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Statements of desired results provide a basic data target and a general timeline for completion.</a:t>
                      </a:r>
                    </a:p>
                  </a:txBody>
                  <a:tcPr marL="68580" marR="68580" marT="0" marB="0"/>
                </a:tc>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Statements of desired results are missing or unrealistic for completion.</a:t>
                      </a:r>
                    </a:p>
                  </a:txBody>
                  <a:tcPr marL="68580" marR="68580" marT="0" marB="0"/>
                </a:tc>
                <a:tc>
                  <a:txBody>
                    <a:bodyPr/>
                    <a:lstStyle/>
                    <a:p>
                      <a:endParaRPr lang="en-US" sz="1200" dirty="0"/>
                    </a:p>
                  </a:txBody>
                  <a:tcPr/>
                </a:tc>
              </a:tr>
              <a:tr h="370840">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Data Collection and Design Integrity</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The data collection process is sound, clearly explained, and appropriately specific to be actionable.</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Enough information is provided to understand the data collection process with limited methodological concerns.</a:t>
                      </a:r>
                    </a:p>
                  </a:txBody>
                  <a:tcPr marL="68580" marR="68580" marT="0" marB="0"/>
                </a:tc>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Limited information is provided about the data collection process or includes sufficient flaws to nullify any conclusions drawn from the data.</a:t>
                      </a:r>
                    </a:p>
                  </a:txBody>
                  <a:tcPr marL="68580" marR="68580" marT="0" marB="0"/>
                </a:tc>
                <a:tc>
                  <a:txBody>
                    <a:bodyPr/>
                    <a:lstStyle/>
                    <a:p>
                      <a:endParaRPr lang="en-US" sz="1200" dirty="0"/>
                    </a:p>
                  </a:txBody>
                  <a:tcPr/>
                </a:tc>
              </a:tr>
              <a:tr h="370840">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Evidence of Reliability of Measures</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Methods used to ensure reliability of findings are clearly explained and consistently support drawing meaningful conclusions.</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Methods used to ensure reliability of findings are stated and generally support drawing meaningful conclusions.</a:t>
                      </a:r>
                    </a:p>
                  </a:txBody>
                  <a:tcPr marL="68580" marR="68580" marT="0" marB="0"/>
                </a:tc>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Methods to ensure reliability of findings are insufficient for drawing meaningful conclusions.</a:t>
                      </a:r>
                    </a:p>
                  </a:txBody>
                  <a:tcPr marL="68580" marR="68580" marT="0" marB="0"/>
                </a:tc>
                <a:tc>
                  <a:txBody>
                    <a:bodyPr/>
                    <a:lstStyle/>
                    <a:p>
                      <a:endParaRPr lang="en-US" sz="1200" dirty="0"/>
                    </a:p>
                  </a:txBody>
                  <a:tcPr/>
                </a:tc>
              </a:tr>
            </a:tbl>
          </a:graphicData>
        </a:graphic>
      </p:graphicFrame>
    </p:spTree>
    <p:extLst>
      <p:ext uri="{BB962C8B-B14F-4D97-AF65-F5344CB8AC3E}">
        <p14:creationId xmlns:p14="http://schemas.microsoft.com/office/powerpoint/2010/main" val="17608186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7855"/>
          </a:xfrm>
        </p:spPr>
        <p:txBody>
          <a:bodyPr>
            <a:normAutofit/>
          </a:bodyPr>
          <a:lstStyle/>
          <a:p>
            <a:r>
              <a:rPr lang="en-US" sz="3600" dirty="0" smtClean="0"/>
              <a:t>Appendix D-V: Reporting Results</a:t>
            </a:r>
            <a:endParaRPr lang="en-US" sz="36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77104616"/>
              </p:ext>
            </p:extLst>
          </p:nvPr>
        </p:nvGraphicFramePr>
        <p:xfrm>
          <a:off x="922175" y="1769641"/>
          <a:ext cx="10515600" cy="3958590"/>
        </p:xfrm>
        <a:graphic>
          <a:graphicData uri="http://schemas.openxmlformats.org/drawingml/2006/table">
            <a:tbl>
              <a:tblPr firstRow="1" bandRow="1">
                <a:tableStyleId>{5C22544A-7EE6-4342-B048-85BDC9FD1C3A}</a:tableStyleId>
              </a:tblPr>
              <a:tblGrid>
                <a:gridCol w="2103120"/>
                <a:gridCol w="2103120"/>
                <a:gridCol w="2103120"/>
                <a:gridCol w="2103120"/>
                <a:gridCol w="2103120"/>
              </a:tblGrid>
              <a:tr h="370840">
                <a:tc>
                  <a:txBody>
                    <a:bodyPr/>
                    <a:lstStyle/>
                    <a:p>
                      <a:endParaRPr lang="en-US" dirty="0"/>
                    </a:p>
                  </a:txBody>
                  <a:tcPr/>
                </a:tc>
                <a:tc>
                  <a:txBody>
                    <a:bodyPr/>
                    <a:lstStyle/>
                    <a:p>
                      <a:pPr algn="ctr"/>
                      <a:r>
                        <a:rPr lang="en-US" dirty="0" smtClean="0"/>
                        <a:t>Exemplary</a:t>
                      </a:r>
                      <a:endParaRPr lang="en-US" dirty="0" smtClean="0"/>
                    </a:p>
                  </a:txBody>
                  <a:tcPr/>
                </a:tc>
                <a:tc>
                  <a:txBody>
                    <a:bodyPr/>
                    <a:lstStyle/>
                    <a:p>
                      <a:pPr algn="ctr"/>
                      <a:r>
                        <a:rPr lang="en-US" dirty="0" smtClean="0"/>
                        <a:t>Acceptable</a:t>
                      </a:r>
                      <a:endParaRPr lang="en-US" dirty="0" smtClean="0"/>
                    </a:p>
                  </a:txBody>
                  <a:tcPr/>
                </a:tc>
                <a:tc>
                  <a:txBody>
                    <a:bodyPr/>
                    <a:lstStyle/>
                    <a:p>
                      <a:pPr algn="ctr"/>
                      <a:r>
                        <a:rPr lang="en-US" dirty="0" smtClean="0"/>
                        <a:t>Developing </a:t>
                      </a:r>
                    </a:p>
                  </a:txBody>
                  <a:tcPr/>
                </a:tc>
                <a:tc>
                  <a:txBody>
                    <a:bodyPr/>
                    <a:lstStyle/>
                    <a:p>
                      <a:pPr algn="ctr"/>
                      <a:r>
                        <a:rPr lang="en-US" dirty="0" smtClean="0"/>
                        <a:t>Not Present</a:t>
                      </a:r>
                      <a:endParaRPr lang="en-US" dirty="0"/>
                    </a:p>
                  </a:txBody>
                  <a:tcPr/>
                </a:tc>
              </a:tr>
              <a:tr h="370840">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Presentation of Results</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Results are clearly present and directly related to SLOs. Results consistently demonstrate student achievement relative to stated SLOs.  Results are derived from generally accepted practices for student learning outcomes assessment.</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Results are present and related to SLOs. Results generally demonstrate student achievement relative to stated SLOs. Results are derived from generally accepted practices for student learning outcomes assessment.</a:t>
                      </a:r>
                    </a:p>
                  </a:txBody>
                  <a:tcPr marL="68580" marR="68580" marT="0" marB="0"/>
                </a:tc>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Results are provided but do not clearly relate to SLOs. Results inconsistently demonstrate student achievement relative to stated SLOs. Use of generally accepted practices for student learning outcomes assessment is unclear.</a:t>
                      </a:r>
                    </a:p>
                  </a:txBody>
                  <a:tcPr marL="68580" marR="68580" marT="0" marB="0"/>
                </a:tc>
                <a:tc>
                  <a:txBody>
                    <a:bodyPr/>
                    <a:lstStyle/>
                    <a:p>
                      <a:endParaRPr lang="en-US" sz="1200" dirty="0"/>
                    </a:p>
                  </a:txBody>
                  <a:tcPr/>
                </a:tc>
              </a:tr>
              <a:tr h="370840">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Historical Results</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Past iterations of results are provided for most assessments to provide context for current results.</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Past iterations of results are provided for the majority of assessments to provide context for current results.</a:t>
                      </a:r>
                    </a:p>
                  </a:txBody>
                  <a:tcPr marL="68580" marR="68580" marT="0" marB="0"/>
                </a:tc>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Limited or no iterations of prior results are provided.</a:t>
                      </a:r>
                    </a:p>
                  </a:txBody>
                  <a:tcPr marL="68580" marR="68580" marT="0" marB="0"/>
                </a:tc>
                <a:tc>
                  <a:txBody>
                    <a:bodyPr/>
                    <a:lstStyle/>
                    <a:p>
                      <a:endParaRPr lang="en-US" sz="1200" dirty="0"/>
                    </a:p>
                  </a:txBody>
                  <a:tcPr/>
                </a:tc>
              </a:tr>
              <a:tr h="370840">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Interpretation of Results</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Interpretations of results are reasonable given the SLOs, desired levels of student learning and methodology employed. Multiple faculty interpreted the results including an interpretation of how classes/activities might have affected the results.</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Interpretations of results are reasonable given the SLOs, desired levels of student learning and methodology employed.  Multiple faculty interpreted the results.</a:t>
                      </a:r>
                    </a:p>
                  </a:txBody>
                  <a:tcPr marL="68580" marR="68580" marT="0" marB="0"/>
                </a:tc>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Interpretation of results does not adequately refer to stated SLOs or identify expectations for student learning relative to SLOs.  The interpretation does not include multiple faculty.</a:t>
                      </a:r>
                    </a:p>
                  </a:txBody>
                  <a:tcPr marL="68580" marR="68580" marT="0" marB="0"/>
                </a:tc>
                <a:tc>
                  <a:txBody>
                    <a:bodyPr/>
                    <a:lstStyle/>
                    <a:p>
                      <a:endParaRPr lang="en-US" sz="1200" dirty="0"/>
                    </a:p>
                  </a:txBody>
                  <a:tcPr/>
                </a:tc>
              </a:tr>
            </a:tbl>
          </a:graphicData>
        </a:graphic>
      </p:graphicFrame>
    </p:spTree>
    <p:extLst>
      <p:ext uri="{BB962C8B-B14F-4D97-AF65-F5344CB8AC3E}">
        <p14:creationId xmlns:p14="http://schemas.microsoft.com/office/powerpoint/2010/main" val="20317605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7855"/>
          </a:xfrm>
        </p:spPr>
        <p:txBody>
          <a:bodyPr>
            <a:normAutofit/>
          </a:bodyPr>
          <a:lstStyle/>
          <a:p>
            <a:r>
              <a:rPr lang="en-US" sz="3600" dirty="0" smtClean="0"/>
              <a:t>Appendix D-VI: Report Dissemination and Collaboration</a:t>
            </a:r>
            <a:endParaRPr lang="en-US" sz="36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99669217"/>
              </p:ext>
            </p:extLst>
          </p:nvPr>
        </p:nvGraphicFramePr>
        <p:xfrm>
          <a:off x="922175" y="1769641"/>
          <a:ext cx="10515600" cy="1985328"/>
        </p:xfrm>
        <a:graphic>
          <a:graphicData uri="http://schemas.openxmlformats.org/drawingml/2006/table">
            <a:tbl>
              <a:tblPr firstRow="1" bandRow="1">
                <a:tableStyleId>{5C22544A-7EE6-4342-B048-85BDC9FD1C3A}</a:tableStyleId>
              </a:tblPr>
              <a:tblGrid>
                <a:gridCol w="2103120"/>
                <a:gridCol w="2103120"/>
                <a:gridCol w="2103120"/>
                <a:gridCol w="2103120"/>
                <a:gridCol w="2103120"/>
              </a:tblGrid>
              <a:tr h="370840">
                <a:tc>
                  <a:txBody>
                    <a:bodyPr/>
                    <a:lstStyle/>
                    <a:p>
                      <a:endParaRPr lang="en-US" dirty="0"/>
                    </a:p>
                  </a:txBody>
                  <a:tcPr/>
                </a:tc>
                <a:tc>
                  <a:txBody>
                    <a:bodyPr/>
                    <a:lstStyle/>
                    <a:p>
                      <a:pPr algn="ctr"/>
                      <a:r>
                        <a:rPr lang="en-US" dirty="0" smtClean="0"/>
                        <a:t>Exemplary</a:t>
                      </a:r>
                      <a:endParaRPr lang="en-US" dirty="0" smtClean="0"/>
                    </a:p>
                  </a:txBody>
                  <a:tcPr/>
                </a:tc>
                <a:tc>
                  <a:txBody>
                    <a:bodyPr/>
                    <a:lstStyle/>
                    <a:p>
                      <a:pPr algn="ctr"/>
                      <a:r>
                        <a:rPr lang="en-US" dirty="0" smtClean="0"/>
                        <a:t>Acceptable</a:t>
                      </a:r>
                      <a:endParaRPr lang="en-US" dirty="0" smtClean="0"/>
                    </a:p>
                  </a:txBody>
                  <a:tcPr/>
                </a:tc>
                <a:tc>
                  <a:txBody>
                    <a:bodyPr/>
                    <a:lstStyle/>
                    <a:p>
                      <a:pPr algn="ctr"/>
                      <a:r>
                        <a:rPr lang="en-US" dirty="0" smtClean="0"/>
                        <a:t>Developing </a:t>
                      </a:r>
                    </a:p>
                  </a:txBody>
                  <a:tcPr/>
                </a:tc>
                <a:tc>
                  <a:txBody>
                    <a:bodyPr/>
                    <a:lstStyle/>
                    <a:p>
                      <a:pPr algn="ctr"/>
                      <a:r>
                        <a:rPr lang="en-US" dirty="0" smtClean="0"/>
                        <a:t>Not Present</a:t>
                      </a:r>
                      <a:endParaRPr lang="en-US" dirty="0"/>
                    </a:p>
                  </a:txBody>
                  <a:tcPr/>
                </a:tc>
              </a:tr>
              <a:tr h="370840">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Documents and results are shared with faculty</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Information is routinely provided to all faculty with multiple opportunities for collaboration to build meaningful future plans.</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Information is provided to all faculty through an effective mode and with sufficient detail to be meaningful.</a:t>
                      </a:r>
                    </a:p>
                  </a:txBody>
                  <a:tcPr marL="68580" marR="68580" marT="0" marB="0"/>
                </a:tc>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Information is not distributed to all faculty or provides insufficient detail to be meaningful.</a:t>
                      </a:r>
                    </a:p>
                  </a:txBody>
                  <a:tcPr marL="68580" marR="68580" marT="0" marB="0"/>
                </a:tc>
                <a:tc>
                  <a:txBody>
                    <a:bodyPr/>
                    <a:lstStyle/>
                    <a:p>
                      <a:endParaRPr lang="en-US" sz="1200" dirty="0"/>
                    </a:p>
                  </a:txBody>
                  <a:tcPr/>
                </a:tc>
              </a:tr>
              <a:tr h="370840">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Documents and results are shared with other stakeholders</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Information is routinely provided to stakeholders (beyond faculty) with multiple opportunities for collaboration to build meaningful future plans.</a:t>
                      </a:r>
                    </a:p>
                  </a:txBody>
                  <a:tcPr marL="68580" marR="68580" marT="0" marB="0"/>
                </a:tc>
                <a:tc>
                  <a:txBody>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Information is shared with stakeholders (beyond faculty) through an effective mode and with sufficient detail to be meaningful.</a:t>
                      </a:r>
                    </a:p>
                  </a:txBody>
                  <a:tcPr marL="68580" marR="68580" marT="0" marB="0"/>
                </a:tc>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Information is not distributed to stakeholders (beyond faculty) or provides insufficient detail to be meaningful.</a:t>
                      </a:r>
                    </a:p>
                  </a:txBody>
                  <a:tcPr marL="68580" marR="68580" marT="0" marB="0"/>
                </a:tc>
                <a:tc>
                  <a:txBody>
                    <a:bodyPr/>
                    <a:lstStyle/>
                    <a:p>
                      <a:endParaRPr lang="en-US" sz="1200" dirty="0"/>
                    </a:p>
                  </a:txBody>
                  <a:tcPr/>
                </a:tc>
              </a:tr>
            </a:tbl>
          </a:graphicData>
        </a:graphic>
      </p:graphicFrame>
    </p:spTree>
    <p:extLst>
      <p:ext uri="{BB962C8B-B14F-4D97-AF65-F5344CB8AC3E}">
        <p14:creationId xmlns:p14="http://schemas.microsoft.com/office/powerpoint/2010/main" val="36897372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College Level Report Template for Assessment Council</a:t>
            </a:r>
            <a:br>
              <a:rPr lang="en-US" sz="3600" dirty="0" smtClean="0"/>
            </a:br>
            <a:r>
              <a:rPr lang="en-US" sz="3600" dirty="0" smtClean="0"/>
              <a:t>Overview of Report</a:t>
            </a:r>
            <a:endParaRPr lang="en-US" sz="3600" dirty="0"/>
          </a:p>
        </p:txBody>
      </p:sp>
      <p:sp>
        <p:nvSpPr>
          <p:cNvPr id="3" name="Content Placeholder 2"/>
          <p:cNvSpPr>
            <a:spLocks noGrp="1"/>
          </p:cNvSpPr>
          <p:nvPr>
            <p:ph idx="1"/>
          </p:nvPr>
        </p:nvSpPr>
        <p:spPr/>
        <p:txBody>
          <a:bodyPr/>
          <a:lstStyle/>
          <a:p>
            <a:pPr marL="0" indent="0">
              <a:buNone/>
            </a:pPr>
            <a:r>
              <a:rPr lang="en-US" b="1" dirty="0" smtClean="0"/>
              <a:t>Section 1:</a:t>
            </a:r>
            <a:r>
              <a:rPr lang="en-US" dirty="0" smtClean="0"/>
              <a:t> Summary of findings detailing scores of all academic departments of the college. </a:t>
            </a:r>
          </a:p>
          <a:p>
            <a:pPr marL="0" indent="0">
              <a:buNone/>
            </a:pPr>
            <a:r>
              <a:rPr lang="en-US" b="1" dirty="0" smtClean="0"/>
              <a:t>Section 2:</a:t>
            </a:r>
            <a:r>
              <a:rPr lang="en-US" dirty="0" smtClean="0"/>
              <a:t> Summary of recommendations made to academic departments based on their assessment findings.</a:t>
            </a:r>
          </a:p>
          <a:p>
            <a:pPr marL="0" indent="0">
              <a:buNone/>
            </a:pPr>
            <a:r>
              <a:rPr lang="en-US" b="1" dirty="0" smtClean="0"/>
              <a:t>Section 3:</a:t>
            </a:r>
            <a:r>
              <a:rPr lang="en-US" dirty="0" smtClean="0"/>
              <a:t> Summary of results of changes made or actions taken as a result of prior year findings including results of student learning and a summary of impact (positive or negative).</a:t>
            </a:r>
          </a:p>
          <a:p>
            <a:pPr marL="0" indent="0">
              <a:buNone/>
            </a:pPr>
            <a:r>
              <a:rPr lang="en-US" b="1" dirty="0" smtClean="0"/>
              <a:t>Section 4:</a:t>
            </a:r>
            <a:r>
              <a:rPr lang="en-US" dirty="0" smtClean="0"/>
              <a:t> Conclusions providing an overall evaluation of assessment n the College and a description of changes in process planned to improve the quality of student learning.</a:t>
            </a:r>
            <a:endParaRPr lang="en-US" dirty="0"/>
          </a:p>
        </p:txBody>
      </p:sp>
    </p:spTree>
    <p:extLst>
      <p:ext uri="{BB962C8B-B14F-4D97-AF65-F5344CB8AC3E}">
        <p14:creationId xmlns:p14="http://schemas.microsoft.com/office/powerpoint/2010/main" val="19818228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7855"/>
          </a:xfrm>
        </p:spPr>
        <p:txBody>
          <a:bodyPr>
            <a:normAutofit fontScale="90000"/>
          </a:bodyPr>
          <a:lstStyle/>
          <a:p>
            <a:pPr algn="ctr"/>
            <a:r>
              <a:rPr lang="en-US" sz="3600" dirty="0" smtClean="0"/>
              <a:t>Example of College Level Reporting</a:t>
            </a:r>
            <a:br>
              <a:rPr lang="en-US" sz="3600" dirty="0" smtClean="0"/>
            </a:br>
            <a:r>
              <a:rPr lang="en-US" sz="3600" dirty="0" smtClean="0"/>
              <a:t> Part 1a: Summary of Findings Within a Department</a:t>
            </a:r>
            <a:endParaRPr lang="en-US" sz="36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62331985"/>
              </p:ext>
            </p:extLst>
          </p:nvPr>
        </p:nvGraphicFramePr>
        <p:xfrm>
          <a:off x="799322" y="1704327"/>
          <a:ext cx="10515600" cy="4472941"/>
        </p:xfrm>
        <a:graphic>
          <a:graphicData uri="http://schemas.openxmlformats.org/drawingml/2006/table">
            <a:tbl>
              <a:tblPr firstRow="1" bandRow="1">
                <a:tableStyleId>{5C22544A-7EE6-4342-B048-85BDC9FD1C3A}</a:tableStyleId>
              </a:tblPr>
              <a:tblGrid>
                <a:gridCol w="2103120"/>
                <a:gridCol w="2103120"/>
                <a:gridCol w="2103120"/>
                <a:gridCol w="2103120"/>
                <a:gridCol w="2103120"/>
              </a:tblGrid>
              <a:tr h="370840">
                <a:tc gridSpan="5">
                  <a:txBody>
                    <a:bodyPr/>
                    <a:lstStyle/>
                    <a:p>
                      <a:pPr algn="ctr"/>
                      <a:r>
                        <a:rPr lang="en-US" dirty="0" smtClean="0"/>
                        <a:t>Department 1 Summary</a:t>
                      </a: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r>
              <a:tr h="370840">
                <a:tc>
                  <a:txBody>
                    <a:bodyPr/>
                    <a:lstStyle/>
                    <a:p>
                      <a:endParaRPr lang="en-US" dirty="0"/>
                    </a:p>
                  </a:txBody>
                  <a:tcPr/>
                </a:tc>
                <a:tc>
                  <a:txBody>
                    <a:bodyPr/>
                    <a:lstStyle/>
                    <a:p>
                      <a:pPr algn="ctr"/>
                      <a:r>
                        <a:rPr lang="en-US" dirty="0" smtClean="0"/>
                        <a:t>Exemplary</a:t>
                      </a:r>
                      <a:endParaRPr lang="en-US" dirty="0" smtClean="0"/>
                    </a:p>
                  </a:txBody>
                  <a:tcPr/>
                </a:tc>
                <a:tc>
                  <a:txBody>
                    <a:bodyPr/>
                    <a:lstStyle/>
                    <a:p>
                      <a:pPr algn="ctr"/>
                      <a:r>
                        <a:rPr lang="en-US" dirty="0" smtClean="0"/>
                        <a:t>Acceptable</a:t>
                      </a:r>
                      <a:endParaRPr lang="en-US" dirty="0" smtClean="0"/>
                    </a:p>
                  </a:txBody>
                  <a:tcPr/>
                </a:tc>
                <a:tc>
                  <a:txBody>
                    <a:bodyPr/>
                    <a:lstStyle/>
                    <a:p>
                      <a:pPr algn="ctr"/>
                      <a:r>
                        <a:rPr lang="en-US" dirty="0" smtClean="0"/>
                        <a:t>Developing </a:t>
                      </a:r>
                    </a:p>
                  </a:txBody>
                  <a:tcPr/>
                </a:tc>
                <a:tc>
                  <a:txBody>
                    <a:bodyPr/>
                    <a:lstStyle/>
                    <a:p>
                      <a:pPr algn="ctr"/>
                      <a:r>
                        <a:rPr lang="en-US" dirty="0" smtClean="0"/>
                        <a:t>Summary</a:t>
                      </a:r>
                      <a:endParaRPr lang="en-US" dirty="0"/>
                    </a:p>
                  </a:txBody>
                  <a:tcPr/>
                </a:tc>
              </a:tr>
              <a:tr h="370840">
                <a:tc>
                  <a:txBody>
                    <a:bodyPr/>
                    <a:lstStyle/>
                    <a:p>
                      <a:r>
                        <a:rPr lang="en-US" sz="1800" kern="1200" dirty="0" smtClean="0">
                          <a:solidFill>
                            <a:schemeClr val="dk1"/>
                          </a:solidFill>
                          <a:effectLst/>
                          <a:latin typeface="+mn-lt"/>
                          <a:ea typeface="+mn-ea"/>
                          <a:cs typeface="+mn-cs"/>
                        </a:rPr>
                        <a:t>Clarity and specificity</a:t>
                      </a:r>
                      <a:endParaRPr lang="en-US" sz="1800" dirty="0"/>
                    </a:p>
                  </a:txBody>
                  <a:tcPr/>
                </a:tc>
                <a:tc>
                  <a:txBody>
                    <a:bodyPr/>
                    <a:lstStyle/>
                    <a:p>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All SLOs are stated with clarity and specificity including precise verbs and rich descriptions of the knowledge, skills and value domains expected of students upon completing the program</a:t>
                      </a:r>
                      <a:endParaRPr lang="en-US" sz="1200" dirty="0"/>
                    </a:p>
                  </a:txBody>
                  <a:tcPr/>
                </a:tc>
                <a:tc>
                  <a:txBody>
                    <a:bodyPr/>
                    <a:lstStyle/>
                    <a:p>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SLOs generally contain precise verbs, rich description of the knowledge, skills and value domains expected of students.</a:t>
                      </a:r>
                      <a:endParaRPr lang="en-US" sz="1200" dirty="0"/>
                    </a:p>
                  </a:txBody>
                  <a:tcPr/>
                </a:tc>
                <a:tc>
                  <a:txBody>
                    <a:bodyPr/>
                    <a:lstStyle/>
                    <a:p>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SLOs are inconsistently defined for the program, descriptions of the knowledge, skill and value domains are present but lack consistent precision.</a:t>
                      </a:r>
                      <a:endParaRPr lang="en-US" sz="1200" dirty="0"/>
                    </a:p>
                  </a:txBody>
                  <a:tcPr/>
                </a:tc>
                <a:tc>
                  <a:txBody>
                    <a:bodyPr/>
                    <a:lstStyle/>
                    <a:p>
                      <a:pPr algn="ctr"/>
                      <a:endParaRPr lang="en-US" sz="1200" dirty="0" smtClean="0"/>
                    </a:p>
                    <a:p>
                      <a:pPr algn="ctr"/>
                      <a:endParaRPr lang="en-US" sz="1200" dirty="0" smtClean="0"/>
                    </a:p>
                    <a:p>
                      <a:pPr algn="ctr"/>
                      <a:r>
                        <a:rPr lang="en-US" sz="1200" dirty="0" smtClean="0"/>
                        <a:t>Exemplary</a:t>
                      </a:r>
                      <a:endParaRPr lang="en-US" sz="1200" dirty="0"/>
                    </a:p>
                  </a:txBody>
                  <a:tcPr/>
                </a:tc>
              </a:tr>
              <a:tr h="370840">
                <a:tc>
                  <a:txBody>
                    <a:bodyPr/>
                    <a:lstStyle/>
                    <a:p>
                      <a:r>
                        <a:rPr lang="en-US" sz="1800" kern="1200" dirty="0" smtClean="0">
                          <a:solidFill>
                            <a:schemeClr val="dk1"/>
                          </a:solidFill>
                          <a:effectLst/>
                          <a:latin typeface="+mn-lt"/>
                          <a:ea typeface="+mn-ea"/>
                          <a:cs typeface="+mn-cs"/>
                        </a:rPr>
                        <a:t>Student-Centered</a:t>
                      </a:r>
                      <a:endParaRPr lang="en-US" dirty="0"/>
                    </a:p>
                  </a:txBody>
                  <a:tcPr/>
                </a:tc>
                <a:tc>
                  <a:txBody>
                    <a:bodyPr/>
                    <a:lstStyle/>
                    <a:p>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All SLOs are stated in student-centered terms (i.e. what a student should know, think, or do).</a:t>
                      </a:r>
                      <a:endParaRPr lang="en-US" sz="1200" dirty="0">
                        <a:latin typeface="+mn-lt"/>
                      </a:endParaRPr>
                    </a:p>
                  </a:txBody>
                  <a:tcPr/>
                </a:tc>
                <a:tc>
                  <a:txBody>
                    <a:bodyPr/>
                    <a:lstStyle/>
                    <a:p>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Most SLOs are stated in student-centered terms.</a:t>
                      </a:r>
                      <a:endParaRPr lang="en-US" sz="1200" dirty="0">
                        <a:latin typeface="+mn-lt"/>
                      </a:endParaRPr>
                    </a:p>
                  </a:txBody>
                  <a:tcPr/>
                </a:tc>
                <a:tc>
                  <a:txBody>
                    <a:bodyPr/>
                    <a:lstStyle/>
                    <a:p>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Some SLOs are stated in student-centered terms.</a:t>
                      </a:r>
                      <a:endParaRPr lang="en-US" sz="1200" dirty="0">
                        <a:latin typeface="+mn-lt"/>
                      </a:endParaRPr>
                    </a:p>
                  </a:txBody>
                  <a:tcPr/>
                </a:tc>
                <a:tc>
                  <a:txBody>
                    <a:bodyPr/>
                    <a:lstStyle/>
                    <a:p>
                      <a:pPr algn="ctr"/>
                      <a:endParaRPr lang="en-US" sz="1200" dirty="0" smtClean="0">
                        <a:latin typeface="+mn-lt"/>
                      </a:endParaRPr>
                    </a:p>
                    <a:p>
                      <a:pPr algn="ctr"/>
                      <a:r>
                        <a:rPr lang="en-US" sz="1200" dirty="0" smtClean="0">
                          <a:latin typeface="+mn-lt"/>
                        </a:rPr>
                        <a:t>Acceptable</a:t>
                      </a:r>
                      <a:endParaRPr lang="en-US" sz="1200" dirty="0" smtClean="0">
                        <a:latin typeface="+mn-lt"/>
                      </a:endParaRPr>
                    </a:p>
                    <a:p>
                      <a:pPr algn="ctr"/>
                      <a:endParaRPr lang="en-US" sz="1200" dirty="0" smtClean="0">
                        <a:latin typeface="+mn-lt"/>
                      </a:endParaRPr>
                    </a:p>
                    <a:p>
                      <a:pPr algn="ctr"/>
                      <a:endParaRPr lang="en-US" sz="1200" dirty="0">
                        <a:latin typeface="+mn-lt"/>
                      </a:endParaRPr>
                    </a:p>
                  </a:txBody>
                  <a:tcPr/>
                </a:tc>
              </a:tr>
              <a:tr h="370840">
                <a:tc>
                  <a:txBody>
                    <a:bodyPr/>
                    <a:lstStyle/>
                    <a:p>
                      <a:r>
                        <a:rPr lang="en-US" dirty="0" smtClean="0"/>
                        <a:t>Expectation Level</a:t>
                      </a:r>
                      <a:endParaRPr lang="en-US" dirty="0"/>
                    </a:p>
                  </a:txBody>
                  <a:tcPr/>
                </a:tc>
                <a:tc>
                  <a:txBody>
                    <a:bodyPr/>
                    <a:lstStyle/>
                    <a:p>
                      <a:pPr marL="0" marR="0" algn="l">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SLOs exceed basic expectations established by the University and other necessary approving organizations required of the submitting unit.</a:t>
                      </a:r>
                    </a:p>
                  </a:txBody>
                  <a:tcPr marL="68580" marR="68580" marT="0" marB="0"/>
                </a:tc>
                <a:tc>
                  <a:txBody>
                    <a:bodyPr/>
                    <a:lstStyle/>
                    <a:p>
                      <a:pPr marL="0" marR="0" algn="l">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SLOs meet the basic expectations established by the University and other necessary approving organizations required of the submitting unit.</a:t>
                      </a:r>
                    </a:p>
                  </a:txBody>
                  <a:tcPr marL="68580" marR="68580" marT="0" marB="0"/>
                </a:tc>
                <a:tc>
                  <a:txBody>
                    <a:bodyPr/>
                    <a:lstStyle/>
                    <a:p>
                      <a:pPr marL="0" marR="0" algn="l">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SLOs meet only a portion of the expectations established by the University or other necessary approving organizations required of the submitting unit.</a:t>
                      </a:r>
                    </a:p>
                  </a:txBody>
                  <a:tcPr marL="68580" marR="68580" marT="0" marB="0"/>
                </a:tc>
                <a:tc>
                  <a:txBody>
                    <a:bodyPr/>
                    <a:lstStyle/>
                    <a:p>
                      <a:pPr algn="ctr"/>
                      <a:endParaRPr lang="en-US" sz="1200" dirty="0" smtClean="0">
                        <a:latin typeface="+mn-lt"/>
                      </a:endParaRPr>
                    </a:p>
                    <a:p>
                      <a:pPr algn="ctr"/>
                      <a:r>
                        <a:rPr lang="en-US" sz="1200" dirty="0" smtClean="0">
                          <a:latin typeface="+mn-lt"/>
                        </a:rPr>
                        <a:t>Acceptable</a:t>
                      </a:r>
                      <a:endParaRPr lang="en-US" sz="1200" dirty="0">
                        <a:latin typeface="+mn-lt"/>
                      </a:endParaRPr>
                    </a:p>
                  </a:txBody>
                  <a:tcPr/>
                </a:tc>
              </a:tr>
              <a:tr h="370840">
                <a:tc>
                  <a:txBody>
                    <a:bodyPr/>
                    <a:lstStyle/>
                    <a:p>
                      <a:r>
                        <a:rPr lang="en-US" dirty="0" smtClean="0"/>
                        <a:t>Recommendation</a:t>
                      </a:r>
                      <a:endParaRPr lang="en-US" dirty="0"/>
                    </a:p>
                  </a:txBody>
                  <a:tcPr/>
                </a:tc>
                <a:tc gridSpan="4">
                  <a:txBody>
                    <a:bodyPr/>
                    <a:lstStyle/>
                    <a:p>
                      <a:pPr marL="0" marR="0" algn="l">
                        <a:lnSpc>
                          <a:spcPct val="107000"/>
                        </a:lnSpc>
                        <a:spcBef>
                          <a:spcPts val="0"/>
                        </a:spcBef>
                        <a:spcAft>
                          <a:spcPts val="800"/>
                        </a:spcAft>
                      </a:pPr>
                      <a:r>
                        <a:rPr lang="en-US" sz="1100" dirty="0" smtClean="0">
                          <a:effectLst/>
                          <a:latin typeface="Calibri" panose="020F0502020204030204" pitchFamily="34" charset="0"/>
                          <a:ea typeface="Calibri" panose="020F0502020204030204" pitchFamily="34" charset="0"/>
                          <a:cs typeface="Times New Roman" panose="02020603050405020304" pitchFamily="18" charset="0"/>
                        </a:rPr>
                        <a:t>Overall the quality of Student Learning Outcomes is very good.  However, not all SLO’s were stated in student</a:t>
                      </a:r>
                      <a:r>
                        <a:rPr lang="en-US" sz="1100" baseline="0" dirty="0" smtClean="0">
                          <a:effectLst/>
                          <a:latin typeface="Calibri" panose="020F0502020204030204" pitchFamily="34" charset="0"/>
                          <a:ea typeface="Calibri" panose="020F0502020204030204" pitchFamily="34" charset="0"/>
                          <a:cs typeface="Times New Roman" panose="02020603050405020304" pitchFamily="18" charset="0"/>
                        </a:rPr>
                        <a:t> centered terms.  For example…</a:t>
                      </a:r>
                    </a:p>
                    <a:p>
                      <a:pPr marL="0" marR="0" algn="l">
                        <a:lnSpc>
                          <a:spcPct val="107000"/>
                        </a:lnSpc>
                        <a:spcBef>
                          <a:spcPts val="0"/>
                        </a:spcBef>
                        <a:spcAft>
                          <a:spcPts val="800"/>
                        </a:spcAft>
                      </a:pPr>
                      <a:r>
                        <a:rPr lang="en-US" sz="1100" baseline="0" dirty="0" smtClean="0">
                          <a:effectLst/>
                          <a:latin typeface="Calibri" panose="020F0502020204030204" pitchFamily="34" charset="0"/>
                          <a:ea typeface="Calibri" panose="020F0502020204030204" pitchFamily="34" charset="0"/>
                          <a:cs typeface="Times New Roman" panose="02020603050405020304" pitchFamily="18" charset="0"/>
                        </a:rPr>
                        <a:t>In addition, the expected level of learning for Programmatic SLO 1 and SLO 3 were stated in the Bloom lexicon at the “understand” level.  Given the expected progression of student learning, we would expect students to advance to a level where they can apply and analyze. For example…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gn="l">
                        <a:lnSpc>
                          <a:spcPct val="107000"/>
                        </a:lnSpc>
                        <a:spcBef>
                          <a:spcPts val="0"/>
                        </a:spcBef>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gn="l">
                        <a:lnSpc>
                          <a:spcPct val="107000"/>
                        </a:lnSpc>
                        <a:spcBef>
                          <a:spcPts val="0"/>
                        </a:spcBef>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gn="ctr"/>
                      <a:endParaRPr lang="en-US" sz="1200" dirty="0">
                        <a:latin typeface="+mn-lt"/>
                      </a:endParaRPr>
                    </a:p>
                  </a:txBody>
                  <a:tcPr/>
                </a:tc>
              </a:tr>
            </a:tbl>
          </a:graphicData>
        </a:graphic>
      </p:graphicFrame>
    </p:spTree>
    <p:extLst>
      <p:ext uri="{BB962C8B-B14F-4D97-AF65-F5344CB8AC3E}">
        <p14:creationId xmlns:p14="http://schemas.microsoft.com/office/powerpoint/2010/main" val="6481568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7855"/>
          </a:xfrm>
        </p:spPr>
        <p:txBody>
          <a:bodyPr>
            <a:normAutofit fontScale="90000"/>
          </a:bodyPr>
          <a:lstStyle/>
          <a:p>
            <a:pPr algn="ctr"/>
            <a:r>
              <a:rPr lang="en-US" sz="3600" dirty="0" smtClean="0"/>
              <a:t>Example of College Level Reporting</a:t>
            </a:r>
            <a:br>
              <a:rPr lang="en-US" sz="3600" dirty="0" smtClean="0"/>
            </a:br>
            <a:r>
              <a:rPr lang="en-US" sz="3600" dirty="0" smtClean="0"/>
              <a:t> Part 1b: Summary of Findings Across Departments</a:t>
            </a:r>
            <a:endParaRPr lang="en-US" sz="36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88156447"/>
              </p:ext>
            </p:extLst>
          </p:nvPr>
        </p:nvGraphicFramePr>
        <p:xfrm>
          <a:off x="838200" y="1816294"/>
          <a:ext cx="10515600" cy="1742440"/>
        </p:xfrm>
        <a:graphic>
          <a:graphicData uri="http://schemas.openxmlformats.org/drawingml/2006/table">
            <a:tbl>
              <a:tblPr firstRow="1" bandRow="1">
                <a:tableStyleId>{5C22544A-7EE6-4342-B048-85BDC9FD1C3A}</a:tableStyleId>
              </a:tblPr>
              <a:tblGrid>
                <a:gridCol w="2103120"/>
                <a:gridCol w="2103120"/>
                <a:gridCol w="2103120"/>
                <a:gridCol w="2103120"/>
                <a:gridCol w="2103120"/>
              </a:tblGrid>
              <a:tr h="370840">
                <a:tc>
                  <a:txBody>
                    <a:bodyPr/>
                    <a:lstStyle/>
                    <a:p>
                      <a:endParaRPr lang="en-US" dirty="0"/>
                    </a:p>
                  </a:txBody>
                  <a:tcPr/>
                </a:tc>
                <a:tc>
                  <a:txBody>
                    <a:bodyPr/>
                    <a:lstStyle/>
                    <a:p>
                      <a:pPr algn="ctr"/>
                      <a:r>
                        <a:rPr lang="en-US" dirty="0" smtClean="0"/>
                        <a:t>Exemplary</a:t>
                      </a:r>
                      <a:endParaRPr lang="en-US" dirty="0" smtClean="0"/>
                    </a:p>
                  </a:txBody>
                  <a:tcPr/>
                </a:tc>
                <a:tc>
                  <a:txBody>
                    <a:bodyPr/>
                    <a:lstStyle/>
                    <a:p>
                      <a:pPr algn="ctr"/>
                      <a:r>
                        <a:rPr lang="en-US" dirty="0" smtClean="0"/>
                        <a:t>Acceptable</a:t>
                      </a:r>
                      <a:endParaRPr lang="en-US" dirty="0" smtClean="0"/>
                    </a:p>
                  </a:txBody>
                  <a:tcPr/>
                </a:tc>
                <a:tc>
                  <a:txBody>
                    <a:bodyPr/>
                    <a:lstStyle/>
                    <a:p>
                      <a:pPr algn="ctr"/>
                      <a:r>
                        <a:rPr lang="en-US" dirty="0" smtClean="0"/>
                        <a:t>Developing </a:t>
                      </a:r>
                    </a:p>
                  </a:txBody>
                  <a:tcPr/>
                </a:tc>
                <a:tc>
                  <a:txBody>
                    <a:bodyPr/>
                    <a:lstStyle/>
                    <a:p>
                      <a:pPr algn="ctr"/>
                      <a:r>
                        <a:rPr lang="en-US" dirty="0" smtClean="0"/>
                        <a:t>College Summary</a:t>
                      </a:r>
                      <a:endParaRPr lang="en-US" dirty="0"/>
                    </a:p>
                  </a:txBody>
                  <a:tcPr/>
                </a:tc>
              </a:tr>
              <a:tr h="370840">
                <a:tc>
                  <a:txBody>
                    <a:bodyPr/>
                    <a:lstStyle/>
                    <a:p>
                      <a:r>
                        <a:rPr lang="en-US" sz="1800" kern="1200" dirty="0" smtClean="0">
                          <a:solidFill>
                            <a:schemeClr val="dk1"/>
                          </a:solidFill>
                          <a:effectLst/>
                          <a:latin typeface="+mn-lt"/>
                          <a:ea typeface="+mn-ea"/>
                          <a:cs typeface="+mn-cs"/>
                        </a:rPr>
                        <a:t>Clarity and specificity</a:t>
                      </a:r>
                      <a:endParaRPr lang="en-US" sz="1800" dirty="0"/>
                    </a:p>
                  </a:txBody>
                  <a:tcPr/>
                </a:tc>
                <a:tc>
                  <a:txBody>
                    <a:bodyPr/>
                    <a:lstStyle/>
                    <a:p>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All SLOs are stated with clarity and specificity including precise verbs and rich descriptions of the knowledge, skills and value domains expected of students upon completing the program</a:t>
                      </a:r>
                      <a:endParaRPr lang="en-US" sz="1200" dirty="0"/>
                    </a:p>
                  </a:txBody>
                  <a:tcPr/>
                </a:tc>
                <a:tc>
                  <a:txBody>
                    <a:bodyPr/>
                    <a:lstStyle/>
                    <a:p>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SLOs generally contain precise verbs, rich description of the knowledge, skills and value domains expected of students.</a:t>
                      </a:r>
                      <a:endParaRPr lang="en-US" sz="1200" dirty="0"/>
                    </a:p>
                  </a:txBody>
                  <a:tcPr/>
                </a:tc>
                <a:tc>
                  <a:txBody>
                    <a:bodyPr/>
                    <a:lstStyle/>
                    <a:p>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SLOs are inconsistently defined for the program, descriptions of the knowledge, skill and value domains are present but lack consistent precision.</a:t>
                      </a:r>
                      <a:endParaRPr lang="en-US" sz="1200" dirty="0"/>
                    </a:p>
                  </a:txBody>
                  <a:tcPr/>
                </a:tc>
                <a:tc>
                  <a:txBody>
                    <a:bodyPr/>
                    <a:lstStyle/>
                    <a:p>
                      <a:r>
                        <a:rPr lang="en-US" sz="1200" baseline="0" dirty="0" smtClean="0"/>
                        <a:t>College Assessment Committee provides a summary of overall College Performance for each Rubric area.</a:t>
                      </a:r>
                    </a:p>
                  </a:txBody>
                  <a:tcPr/>
                </a:tc>
              </a:tr>
            </a:tbl>
          </a:graphicData>
        </a:graphic>
      </p:graphicFrame>
    </p:spTree>
    <p:extLst>
      <p:ext uri="{BB962C8B-B14F-4D97-AF65-F5344CB8AC3E}">
        <p14:creationId xmlns:p14="http://schemas.microsoft.com/office/powerpoint/2010/main" val="443944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1122363"/>
            <a:ext cx="9144000" cy="1667490"/>
          </a:xfrm>
        </p:spPr>
        <p:txBody>
          <a:bodyPr>
            <a:normAutofit/>
          </a:bodyPr>
          <a:lstStyle/>
          <a:p>
            <a:r>
              <a:rPr lang="en-US" sz="4000" dirty="0" smtClean="0"/>
              <a:t>Part 3: Supporting Programmatic Assessment</a:t>
            </a:r>
            <a:endParaRPr lang="en-US" sz="4000" dirty="0"/>
          </a:p>
        </p:txBody>
      </p:sp>
      <p:sp>
        <p:nvSpPr>
          <p:cNvPr id="5" name="Subtitle 4"/>
          <p:cNvSpPr>
            <a:spLocks noGrp="1"/>
          </p:cNvSpPr>
          <p:nvPr>
            <p:ph type="subTitle" idx="1"/>
          </p:nvPr>
        </p:nvSpPr>
        <p:spPr/>
        <p:txBody>
          <a:bodyPr/>
          <a:lstStyle/>
          <a:p>
            <a:r>
              <a:rPr lang="en-US" dirty="0" smtClean="0"/>
              <a:t>The Office of Assessment, IPFW Assessment Academy, and Assessment Council as the Departmental Support Team</a:t>
            </a:r>
            <a:endParaRPr lang="en-US" dirty="0"/>
          </a:p>
        </p:txBody>
      </p:sp>
    </p:spTree>
    <p:extLst>
      <p:ext uri="{BB962C8B-B14F-4D97-AF65-F5344CB8AC3E}">
        <p14:creationId xmlns:p14="http://schemas.microsoft.com/office/powerpoint/2010/main" val="33819009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Institutional Assessment Team</a:t>
            </a:r>
            <a:endParaRPr lang="en-US" dirty="0"/>
          </a:p>
        </p:txBody>
      </p:sp>
      <p:sp>
        <p:nvSpPr>
          <p:cNvPr id="3" name="Content Placeholder 2"/>
          <p:cNvSpPr>
            <a:spLocks noGrp="1"/>
          </p:cNvSpPr>
          <p:nvPr>
            <p:ph idx="1"/>
          </p:nvPr>
        </p:nvSpPr>
        <p:spPr/>
        <p:txBody>
          <a:bodyPr/>
          <a:lstStyle/>
          <a:p>
            <a:r>
              <a:rPr lang="en-US" dirty="0" smtClean="0"/>
              <a:t>Office of Assessment – Coordinates and provides support for assessment activities</a:t>
            </a:r>
          </a:p>
          <a:p>
            <a:r>
              <a:rPr lang="en-US" dirty="0" smtClean="0"/>
              <a:t>The Assessment Council – Shared governance focused group of faculty charged with recommending policy and providing oversight of assessment process.</a:t>
            </a:r>
          </a:p>
          <a:p>
            <a:r>
              <a:rPr lang="en-US" dirty="0" smtClean="0"/>
              <a:t>The IPFW Assessment Academy Leadership Team – Faculty group charged with creating and supporting learning communities focused on developing and improving assessment at IPFW.</a:t>
            </a:r>
            <a:endParaRPr lang="en-US" dirty="0"/>
          </a:p>
        </p:txBody>
      </p:sp>
    </p:spTree>
    <p:extLst>
      <p:ext uri="{BB962C8B-B14F-4D97-AF65-F5344CB8AC3E}">
        <p14:creationId xmlns:p14="http://schemas.microsoft.com/office/powerpoint/2010/main" val="28857457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01202"/>
          </a:xfrm>
        </p:spPr>
        <p:txBody>
          <a:bodyPr>
            <a:normAutofit/>
          </a:bodyPr>
          <a:lstStyle/>
          <a:p>
            <a:pPr algn="ctr"/>
            <a:r>
              <a:rPr lang="en-US" sz="3600" dirty="0" smtClean="0"/>
              <a:t>Assessment Reporting Process</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79969765"/>
              </p:ext>
            </p:extLst>
          </p:nvPr>
        </p:nvGraphicFramePr>
        <p:xfrm>
          <a:off x="838200" y="1825624"/>
          <a:ext cx="10515600" cy="46871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Connector 5"/>
          <p:cNvCxnSpPr/>
          <p:nvPr/>
        </p:nvCxnSpPr>
        <p:spPr>
          <a:xfrm>
            <a:off x="3610947" y="1847461"/>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4170784" y="1825625"/>
            <a:ext cx="9330" cy="51635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73684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 Available to Academic Departments</a:t>
            </a:r>
            <a:endParaRPr lang="en-US" dirty="0"/>
          </a:p>
        </p:txBody>
      </p:sp>
      <p:sp>
        <p:nvSpPr>
          <p:cNvPr id="3" name="Content Placeholder 2"/>
          <p:cNvSpPr>
            <a:spLocks noGrp="1"/>
          </p:cNvSpPr>
          <p:nvPr>
            <p:ph idx="1"/>
          </p:nvPr>
        </p:nvSpPr>
        <p:spPr/>
        <p:txBody>
          <a:bodyPr/>
          <a:lstStyle/>
          <a:p>
            <a:r>
              <a:rPr lang="en-US" dirty="0" smtClean="0"/>
              <a:t>2016-17 </a:t>
            </a:r>
            <a:r>
              <a:rPr lang="en-US" dirty="0" smtClean="0"/>
              <a:t>Workshop Series – Delivered in general sessions and available as Departmentally Focused Series</a:t>
            </a:r>
          </a:p>
          <a:p>
            <a:r>
              <a:rPr lang="en-US" dirty="0" smtClean="0"/>
              <a:t>IPFW Assessment Academy – Cohort based community to support departments through a full cycle of assessment</a:t>
            </a:r>
          </a:p>
          <a:p>
            <a:r>
              <a:rPr lang="en-US" dirty="0" smtClean="0"/>
              <a:t>Assessment Director – Provides ongoing and on demand support, resources, and leadership for programmatic and course level assessment</a:t>
            </a:r>
            <a:endParaRPr lang="en-US" dirty="0"/>
          </a:p>
        </p:txBody>
      </p:sp>
    </p:spTree>
    <p:extLst>
      <p:ext uri="{BB962C8B-B14F-4D97-AF65-F5344CB8AC3E}">
        <p14:creationId xmlns:p14="http://schemas.microsoft.com/office/powerpoint/2010/main" val="10613701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Annual Assessment Report Outline </a:t>
            </a:r>
            <a:endParaRPr lang="en-US" dirty="0"/>
          </a:p>
        </p:txBody>
      </p:sp>
      <p:sp>
        <p:nvSpPr>
          <p:cNvPr id="3" name="Content Placeholder 2"/>
          <p:cNvSpPr>
            <a:spLocks noGrp="1"/>
          </p:cNvSpPr>
          <p:nvPr>
            <p:ph idx="1"/>
          </p:nvPr>
        </p:nvSpPr>
        <p:spPr/>
        <p:txBody>
          <a:bodyPr/>
          <a:lstStyle/>
          <a:p>
            <a:pPr marL="0" indent="0">
              <a:buNone/>
            </a:pPr>
            <a:r>
              <a:rPr lang="en-US" dirty="0"/>
              <a:t>Section 1:	Student Learning Outcomes for the Program </a:t>
            </a:r>
            <a:r>
              <a:rPr lang="en-US" dirty="0" smtClean="0"/>
              <a:t>(SD 15-6,			Appendix </a:t>
            </a:r>
            <a:r>
              <a:rPr lang="en-US" dirty="0"/>
              <a:t>D Section I)</a:t>
            </a:r>
          </a:p>
          <a:p>
            <a:pPr marL="0" indent="0">
              <a:buNone/>
            </a:pPr>
            <a:r>
              <a:rPr lang="en-US" dirty="0"/>
              <a:t>Section 2: 	Curricular Maps	</a:t>
            </a:r>
          </a:p>
          <a:p>
            <a:pPr marL="0" lvl="0" indent="0">
              <a:buNone/>
            </a:pPr>
            <a:r>
              <a:rPr lang="en-US" dirty="0" smtClean="0"/>
              <a:t>	a. 	Map </a:t>
            </a:r>
            <a:r>
              <a:rPr lang="en-US" dirty="0"/>
              <a:t>of Programmatic SLO’s to Baccalaureate Framework </a:t>
            </a:r>
            <a:r>
              <a:rPr lang="en-US" dirty="0" smtClean="0"/>
              <a:t>	     	(</a:t>
            </a:r>
            <a:r>
              <a:rPr lang="en-US" dirty="0"/>
              <a:t>Appendix D, Section II</a:t>
            </a:r>
            <a:r>
              <a:rPr lang="en-US" dirty="0" smtClean="0"/>
              <a:t>)</a:t>
            </a:r>
          </a:p>
          <a:p>
            <a:pPr marL="0" lvl="0" indent="0">
              <a:buNone/>
            </a:pPr>
            <a:r>
              <a:rPr lang="en-US" dirty="0" smtClean="0"/>
              <a:t>	b. 	Map </a:t>
            </a:r>
            <a:r>
              <a:rPr lang="en-US" dirty="0"/>
              <a:t>of Programmatic SLO’s to Identified “core courses” in </a:t>
            </a:r>
            <a:r>
              <a:rPr lang="en-US" dirty="0" smtClean="0"/>
              <a:t>		the curriculum </a:t>
            </a:r>
            <a:r>
              <a:rPr lang="en-US" dirty="0"/>
              <a:t>(Appendix D, Section III)</a:t>
            </a:r>
          </a:p>
          <a:p>
            <a:pPr marL="0" indent="0">
              <a:buNone/>
            </a:pPr>
            <a:endParaRPr lang="en-US" dirty="0"/>
          </a:p>
        </p:txBody>
      </p:sp>
    </p:spTree>
    <p:extLst>
      <p:ext uri="{BB962C8B-B14F-4D97-AF65-F5344CB8AC3E}">
        <p14:creationId xmlns:p14="http://schemas.microsoft.com/office/powerpoint/2010/main" val="2916290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Annual Assessment Report Outline </a:t>
            </a:r>
            <a:endParaRPr lang="en-US" dirty="0"/>
          </a:p>
        </p:txBody>
      </p:sp>
      <p:sp>
        <p:nvSpPr>
          <p:cNvPr id="3" name="Content Placeholder 2"/>
          <p:cNvSpPr>
            <a:spLocks noGrp="1"/>
          </p:cNvSpPr>
          <p:nvPr>
            <p:ph idx="1"/>
          </p:nvPr>
        </p:nvSpPr>
        <p:spPr/>
        <p:txBody>
          <a:bodyPr/>
          <a:lstStyle/>
          <a:p>
            <a:pPr marL="0" indent="0">
              <a:buNone/>
            </a:pPr>
            <a:r>
              <a:rPr lang="en-US" dirty="0"/>
              <a:t>Section </a:t>
            </a:r>
            <a:r>
              <a:rPr lang="en-US" dirty="0" smtClean="0"/>
              <a:t>3:</a:t>
            </a:r>
            <a:r>
              <a:rPr lang="en-US" dirty="0"/>
              <a:t>	</a:t>
            </a:r>
            <a:r>
              <a:rPr lang="en-US" dirty="0" smtClean="0"/>
              <a:t>Assessment Plan</a:t>
            </a:r>
          </a:p>
          <a:p>
            <a:pPr marL="0" indent="0">
              <a:buNone/>
            </a:pPr>
            <a:r>
              <a:rPr lang="en-US" dirty="0" smtClean="0"/>
              <a:t>		a. Description of Departments Assessment Model</a:t>
            </a:r>
          </a:p>
          <a:p>
            <a:pPr marL="0" indent="0">
              <a:buNone/>
            </a:pPr>
            <a:r>
              <a:rPr lang="en-US" dirty="0"/>
              <a:t>	</a:t>
            </a:r>
            <a:r>
              <a:rPr lang="en-US" dirty="0" smtClean="0"/>
              <a:t>	b. Measures used</a:t>
            </a:r>
          </a:p>
          <a:p>
            <a:pPr marL="0" indent="0">
              <a:buNone/>
            </a:pPr>
            <a:r>
              <a:rPr lang="en-US" dirty="0"/>
              <a:t>	</a:t>
            </a:r>
            <a:r>
              <a:rPr lang="en-US" dirty="0" smtClean="0"/>
              <a:t>	c. Rubrics or evaluation metric descriptions</a:t>
            </a:r>
          </a:p>
          <a:p>
            <a:pPr marL="0" indent="0">
              <a:buNone/>
            </a:pPr>
            <a:r>
              <a:rPr lang="en-US" dirty="0"/>
              <a:t>	</a:t>
            </a:r>
            <a:r>
              <a:rPr lang="en-US" dirty="0" smtClean="0"/>
              <a:t>	d. Dissemination plan</a:t>
            </a:r>
            <a:endParaRPr lang="en-US" dirty="0"/>
          </a:p>
        </p:txBody>
      </p:sp>
    </p:spTree>
    <p:extLst>
      <p:ext uri="{BB962C8B-B14F-4D97-AF65-F5344CB8AC3E}">
        <p14:creationId xmlns:p14="http://schemas.microsoft.com/office/powerpoint/2010/main" val="3800098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Annual Assessment Report Outline </a:t>
            </a:r>
            <a:endParaRPr lang="en-US" dirty="0"/>
          </a:p>
        </p:txBody>
      </p:sp>
      <p:sp>
        <p:nvSpPr>
          <p:cNvPr id="3" name="Content Placeholder 2"/>
          <p:cNvSpPr>
            <a:spLocks noGrp="1"/>
          </p:cNvSpPr>
          <p:nvPr>
            <p:ph idx="1"/>
          </p:nvPr>
        </p:nvSpPr>
        <p:spPr/>
        <p:txBody>
          <a:bodyPr/>
          <a:lstStyle/>
          <a:p>
            <a:pPr marL="0" indent="0">
              <a:buNone/>
            </a:pPr>
            <a:r>
              <a:rPr lang="en-US" dirty="0"/>
              <a:t>Section </a:t>
            </a:r>
            <a:r>
              <a:rPr lang="en-US" dirty="0" smtClean="0"/>
              <a:t>4:</a:t>
            </a:r>
            <a:r>
              <a:rPr lang="en-US" dirty="0"/>
              <a:t>	</a:t>
            </a:r>
            <a:r>
              <a:rPr lang="en-US" dirty="0" smtClean="0"/>
              <a:t>Assessment Results</a:t>
            </a:r>
          </a:p>
          <a:p>
            <a:pPr marL="0" indent="0">
              <a:buNone/>
            </a:pPr>
            <a:r>
              <a:rPr lang="en-US" dirty="0" smtClean="0"/>
              <a:t>		a. Current year assessment findings</a:t>
            </a:r>
          </a:p>
          <a:p>
            <a:pPr marL="0" indent="0">
              <a:buNone/>
            </a:pPr>
            <a:r>
              <a:rPr lang="en-US" dirty="0"/>
              <a:t>	</a:t>
            </a:r>
            <a:r>
              <a:rPr lang="en-US" dirty="0" smtClean="0"/>
              <a:t>	b. Proposed changes to address findings</a:t>
            </a:r>
          </a:p>
          <a:p>
            <a:pPr marL="0" indent="0">
              <a:buNone/>
            </a:pPr>
            <a:r>
              <a:rPr lang="en-US" dirty="0"/>
              <a:t>	</a:t>
            </a:r>
            <a:r>
              <a:rPr lang="en-US" dirty="0" smtClean="0"/>
              <a:t>	c. Prior year findings and assessment of changes</a:t>
            </a:r>
          </a:p>
          <a:p>
            <a:pPr marL="0" indent="0">
              <a:buNone/>
            </a:pPr>
            <a:r>
              <a:rPr lang="en-US" dirty="0"/>
              <a:t>	</a:t>
            </a:r>
            <a:r>
              <a:rPr lang="en-US" dirty="0" smtClean="0"/>
              <a:t>	d. Assessment findings for curricular changes made</a:t>
            </a:r>
          </a:p>
          <a:p>
            <a:pPr marL="0" indent="0">
              <a:buNone/>
            </a:pPr>
            <a:r>
              <a:rPr lang="en-US" dirty="0"/>
              <a:t>Section </a:t>
            </a:r>
            <a:r>
              <a:rPr lang="en-US" dirty="0" smtClean="0"/>
              <a:t>5:</a:t>
            </a:r>
            <a:r>
              <a:rPr lang="en-US" dirty="0"/>
              <a:t>	</a:t>
            </a:r>
            <a:r>
              <a:rPr lang="en-US" dirty="0" smtClean="0"/>
              <a:t>Conclusions, next steps, and reporting plan</a:t>
            </a:r>
            <a:endParaRPr lang="en-US" dirty="0"/>
          </a:p>
          <a:p>
            <a:pPr marL="0" indent="0">
              <a:buNone/>
            </a:pPr>
            <a:endParaRPr lang="en-US" dirty="0"/>
          </a:p>
        </p:txBody>
      </p:sp>
    </p:spTree>
    <p:extLst>
      <p:ext uri="{BB962C8B-B14F-4D97-AF65-F5344CB8AC3E}">
        <p14:creationId xmlns:p14="http://schemas.microsoft.com/office/powerpoint/2010/main" val="2520636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294266"/>
          </a:xfrm>
        </p:spPr>
        <p:txBody>
          <a:bodyPr>
            <a:normAutofit/>
          </a:bodyPr>
          <a:lstStyle/>
          <a:p>
            <a:r>
              <a:rPr lang="en-US" sz="4000" dirty="0" smtClean="0"/>
              <a:t>Department/Program </a:t>
            </a:r>
            <a:r>
              <a:rPr lang="en-US" sz="4000" dirty="0" smtClean="0"/>
              <a:t>Level Assessment Activities and Results</a:t>
            </a:r>
            <a:endParaRPr lang="en-US" sz="4000" dirty="0"/>
          </a:p>
        </p:txBody>
      </p:sp>
      <p:sp>
        <p:nvSpPr>
          <p:cNvPr id="3" name="Subtitle 2"/>
          <p:cNvSpPr>
            <a:spLocks noGrp="1"/>
          </p:cNvSpPr>
          <p:nvPr>
            <p:ph type="subTitle" idx="1"/>
          </p:nvPr>
        </p:nvSpPr>
        <p:spPr/>
        <p:txBody>
          <a:bodyPr/>
          <a:lstStyle/>
          <a:p>
            <a:r>
              <a:rPr lang="en-US" dirty="0" smtClean="0"/>
              <a:t>Assessing, Making Interventions, and Reassessing to Improve Programmatic Capacity for Improving Student Learning </a:t>
            </a:r>
            <a:endParaRPr lang="en-US" dirty="0"/>
          </a:p>
        </p:txBody>
      </p:sp>
    </p:spTree>
    <p:extLst>
      <p:ext uri="{BB962C8B-B14F-4D97-AF65-F5344CB8AC3E}">
        <p14:creationId xmlns:p14="http://schemas.microsoft.com/office/powerpoint/2010/main" val="9809778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SLO’s, Maps, and The Assessment Plan </a:t>
            </a:r>
            <a:endParaRPr lang="en-US" sz="3600" dirty="0"/>
          </a:p>
        </p:txBody>
      </p:sp>
      <p:sp>
        <p:nvSpPr>
          <p:cNvPr id="3" name="Content Placeholder 2"/>
          <p:cNvSpPr>
            <a:spLocks noGrp="1"/>
          </p:cNvSpPr>
          <p:nvPr>
            <p:ph idx="1"/>
          </p:nvPr>
        </p:nvSpPr>
        <p:spPr/>
        <p:txBody>
          <a:bodyPr/>
          <a:lstStyle/>
          <a:p>
            <a:r>
              <a:rPr lang="en-US" dirty="0" smtClean="0"/>
              <a:t>Sections 1,2, and 3 should be fairly static (require minimal changes) over time</a:t>
            </a:r>
          </a:p>
          <a:p>
            <a:r>
              <a:rPr lang="en-US" dirty="0" smtClean="0"/>
              <a:t>Section 4 reporting is informed by the PLAIR Model emphasizing a process of “assess-intervene-reassess” (</a:t>
            </a:r>
            <a:r>
              <a:rPr lang="en-US" dirty="0" smtClean="0">
                <a:hlinkClick r:id="rId2"/>
              </a:rPr>
              <a:t>Fulcher, Good, Coleman, and Smith, 2015</a:t>
            </a:r>
            <a:r>
              <a:rPr lang="en-US" dirty="0" smtClean="0"/>
              <a:t>).</a:t>
            </a:r>
          </a:p>
          <a:p>
            <a:r>
              <a:rPr lang="en-US" dirty="0" smtClean="0"/>
              <a:t>Sections 5 and 6 draw conclusions to demonstrate the improving quality of the program, suggest how the faculty plan on continuing to improve program support of student learning, and communicate to internal and external constituents what students are learning.</a:t>
            </a:r>
          </a:p>
          <a:p>
            <a:endParaRPr lang="en-US" dirty="0" smtClean="0"/>
          </a:p>
          <a:p>
            <a:endParaRPr lang="en-US" dirty="0"/>
          </a:p>
        </p:txBody>
      </p:sp>
    </p:spTree>
    <p:extLst>
      <p:ext uri="{BB962C8B-B14F-4D97-AF65-F5344CB8AC3E}">
        <p14:creationId xmlns:p14="http://schemas.microsoft.com/office/powerpoint/2010/main" val="11215002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294266"/>
          </a:xfrm>
        </p:spPr>
        <p:txBody>
          <a:bodyPr>
            <a:normAutofit/>
          </a:bodyPr>
          <a:lstStyle/>
          <a:p>
            <a:r>
              <a:rPr lang="en-US" sz="4000" dirty="0" smtClean="0"/>
              <a:t>Part 2: College Level Review of Departmental Assessment</a:t>
            </a:r>
            <a:endParaRPr lang="en-US" sz="4000" dirty="0"/>
          </a:p>
        </p:txBody>
      </p:sp>
      <p:sp>
        <p:nvSpPr>
          <p:cNvPr id="3" name="Subtitle 2"/>
          <p:cNvSpPr>
            <a:spLocks noGrp="1"/>
          </p:cNvSpPr>
          <p:nvPr>
            <p:ph type="subTitle" idx="1"/>
          </p:nvPr>
        </p:nvSpPr>
        <p:spPr/>
        <p:txBody>
          <a:bodyPr/>
          <a:lstStyle/>
          <a:p>
            <a:r>
              <a:rPr lang="en-US" dirty="0" smtClean="0"/>
              <a:t>Rubrics for Evaluating Academic Program Review from Appendix D of Proposed Revision to SD 98-22</a:t>
            </a:r>
            <a:endParaRPr lang="en-US" dirty="0"/>
          </a:p>
        </p:txBody>
      </p:sp>
    </p:spTree>
    <p:extLst>
      <p:ext uri="{BB962C8B-B14F-4D97-AF65-F5344CB8AC3E}">
        <p14:creationId xmlns:p14="http://schemas.microsoft.com/office/powerpoint/2010/main" val="2608284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7855"/>
          </a:xfrm>
        </p:spPr>
        <p:txBody>
          <a:bodyPr>
            <a:normAutofit/>
          </a:bodyPr>
          <a:lstStyle/>
          <a:p>
            <a:r>
              <a:rPr lang="en-US" sz="3600" dirty="0" smtClean="0"/>
              <a:t>Appendix D-I: Clearly Stated Student Learning Outcomes</a:t>
            </a:r>
            <a:endParaRPr lang="en-US" sz="36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2783432"/>
              </p:ext>
            </p:extLst>
          </p:nvPr>
        </p:nvGraphicFramePr>
        <p:xfrm>
          <a:off x="922175" y="1769641"/>
          <a:ext cx="10515600" cy="3462338"/>
        </p:xfrm>
        <a:graphic>
          <a:graphicData uri="http://schemas.openxmlformats.org/drawingml/2006/table">
            <a:tbl>
              <a:tblPr firstRow="1" bandRow="1">
                <a:tableStyleId>{5C22544A-7EE6-4342-B048-85BDC9FD1C3A}</a:tableStyleId>
              </a:tblPr>
              <a:tblGrid>
                <a:gridCol w="2103120"/>
                <a:gridCol w="2103120"/>
                <a:gridCol w="2103120"/>
                <a:gridCol w="2103120"/>
                <a:gridCol w="2103120"/>
              </a:tblGrid>
              <a:tr h="370840">
                <a:tc>
                  <a:txBody>
                    <a:bodyPr/>
                    <a:lstStyle/>
                    <a:p>
                      <a:endParaRPr lang="en-US" dirty="0"/>
                    </a:p>
                  </a:txBody>
                  <a:tcPr/>
                </a:tc>
                <a:tc>
                  <a:txBody>
                    <a:bodyPr/>
                    <a:lstStyle/>
                    <a:p>
                      <a:pPr algn="ctr"/>
                      <a:r>
                        <a:rPr lang="en-US" dirty="0" smtClean="0"/>
                        <a:t>Exemplary</a:t>
                      </a:r>
                      <a:endParaRPr lang="en-US" dirty="0" smtClean="0"/>
                    </a:p>
                  </a:txBody>
                  <a:tcPr/>
                </a:tc>
                <a:tc>
                  <a:txBody>
                    <a:bodyPr/>
                    <a:lstStyle/>
                    <a:p>
                      <a:pPr algn="ctr"/>
                      <a:r>
                        <a:rPr lang="en-US" dirty="0" smtClean="0"/>
                        <a:t>Acceptable</a:t>
                      </a:r>
                      <a:endParaRPr lang="en-US" dirty="0" smtClean="0"/>
                    </a:p>
                  </a:txBody>
                  <a:tcPr/>
                </a:tc>
                <a:tc>
                  <a:txBody>
                    <a:bodyPr/>
                    <a:lstStyle/>
                    <a:p>
                      <a:pPr algn="ctr"/>
                      <a:r>
                        <a:rPr lang="en-US" dirty="0" smtClean="0"/>
                        <a:t>Developing </a:t>
                      </a:r>
                    </a:p>
                  </a:txBody>
                  <a:tcPr/>
                </a:tc>
                <a:tc>
                  <a:txBody>
                    <a:bodyPr/>
                    <a:lstStyle/>
                    <a:p>
                      <a:pPr algn="ctr"/>
                      <a:r>
                        <a:rPr lang="en-US" dirty="0" smtClean="0"/>
                        <a:t>Not Present</a:t>
                      </a:r>
                      <a:endParaRPr lang="en-US" dirty="0"/>
                    </a:p>
                  </a:txBody>
                  <a:tcPr/>
                </a:tc>
              </a:tr>
              <a:tr h="370840">
                <a:tc>
                  <a:txBody>
                    <a:bodyPr/>
                    <a:lstStyle/>
                    <a:p>
                      <a:r>
                        <a:rPr lang="en-US" sz="1800" kern="1200" dirty="0" smtClean="0">
                          <a:solidFill>
                            <a:schemeClr val="dk1"/>
                          </a:solidFill>
                          <a:effectLst/>
                          <a:latin typeface="+mn-lt"/>
                          <a:ea typeface="+mn-ea"/>
                          <a:cs typeface="+mn-cs"/>
                        </a:rPr>
                        <a:t>Clarity and specificity</a:t>
                      </a:r>
                      <a:endParaRPr lang="en-US" sz="1800" dirty="0"/>
                    </a:p>
                  </a:txBody>
                  <a:tcPr/>
                </a:tc>
                <a:tc>
                  <a:txBody>
                    <a:bodyPr/>
                    <a:lstStyle/>
                    <a:p>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All SLOs are stated with clarity and specificity including precise verbs and rich descriptions of the knowledge, skills and value domains expected of students upon completing the program</a:t>
                      </a:r>
                      <a:endParaRPr lang="en-US" sz="1200" dirty="0"/>
                    </a:p>
                  </a:txBody>
                  <a:tcPr/>
                </a:tc>
                <a:tc>
                  <a:txBody>
                    <a:bodyPr/>
                    <a:lstStyle/>
                    <a:p>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SLOs generally contain precise verbs, rich description of the knowledge, skills and value domains expected of students.</a:t>
                      </a:r>
                      <a:endParaRPr lang="en-US" sz="1200" dirty="0"/>
                    </a:p>
                  </a:txBody>
                  <a:tcPr/>
                </a:tc>
                <a:tc>
                  <a:txBody>
                    <a:bodyPr/>
                    <a:lstStyle/>
                    <a:p>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SLOs are inconsistently defined for the program, descriptions of the knowledge, skill and value domains are present but lack consistent precision.</a:t>
                      </a:r>
                      <a:endParaRPr lang="en-US" sz="1200" dirty="0"/>
                    </a:p>
                  </a:txBody>
                  <a:tcPr/>
                </a:tc>
                <a:tc>
                  <a:txBody>
                    <a:bodyPr/>
                    <a:lstStyle/>
                    <a:p>
                      <a:endParaRPr lang="en-US" sz="1200" dirty="0"/>
                    </a:p>
                  </a:txBody>
                  <a:tcPr/>
                </a:tc>
              </a:tr>
              <a:tr h="370840">
                <a:tc>
                  <a:txBody>
                    <a:bodyPr/>
                    <a:lstStyle/>
                    <a:p>
                      <a:r>
                        <a:rPr lang="en-US" sz="1800" kern="1200" dirty="0" smtClean="0">
                          <a:solidFill>
                            <a:schemeClr val="dk1"/>
                          </a:solidFill>
                          <a:effectLst/>
                          <a:latin typeface="+mn-lt"/>
                          <a:ea typeface="+mn-ea"/>
                          <a:cs typeface="+mn-cs"/>
                        </a:rPr>
                        <a:t>Student-Centered</a:t>
                      </a:r>
                      <a:endParaRPr lang="en-US" dirty="0"/>
                    </a:p>
                  </a:txBody>
                  <a:tcPr/>
                </a:tc>
                <a:tc>
                  <a:txBody>
                    <a:bodyPr/>
                    <a:lstStyle/>
                    <a:p>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All SLOs are stated in student-centered terms (i.e. what a student should know, think, or do).</a:t>
                      </a:r>
                      <a:endParaRPr lang="en-US" sz="1200" dirty="0">
                        <a:latin typeface="+mn-lt"/>
                      </a:endParaRPr>
                    </a:p>
                  </a:txBody>
                  <a:tcPr/>
                </a:tc>
                <a:tc>
                  <a:txBody>
                    <a:bodyPr/>
                    <a:lstStyle/>
                    <a:p>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Most SLOs are stated in student-centered terms.</a:t>
                      </a:r>
                      <a:endParaRPr lang="en-US" sz="1200" dirty="0">
                        <a:latin typeface="+mn-lt"/>
                      </a:endParaRPr>
                    </a:p>
                  </a:txBody>
                  <a:tcPr/>
                </a:tc>
                <a:tc>
                  <a:txBody>
                    <a:bodyPr/>
                    <a:lstStyle/>
                    <a:p>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Some SLOs are stated in student-centered terms.</a:t>
                      </a:r>
                      <a:endParaRPr lang="en-US" sz="1200" dirty="0">
                        <a:latin typeface="+mn-lt"/>
                      </a:endParaRPr>
                    </a:p>
                  </a:txBody>
                  <a:tcPr/>
                </a:tc>
                <a:tc>
                  <a:txBody>
                    <a:bodyPr/>
                    <a:lstStyle/>
                    <a:p>
                      <a:endParaRPr lang="en-US" sz="1200" dirty="0">
                        <a:latin typeface="+mn-lt"/>
                      </a:endParaRPr>
                    </a:p>
                  </a:txBody>
                  <a:tcPr/>
                </a:tc>
              </a:tr>
              <a:tr h="370840">
                <a:tc>
                  <a:txBody>
                    <a:bodyPr/>
                    <a:lstStyle/>
                    <a:p>
                      <a:r>
                        <a:rPr lang="en-US" dirty="0" smtClean="0"/>
                        <a:t>Expectation Level</a:t>
                      </a:r>
                      <a:endParaRPr lang="en-US" dirty="0"/>
                    </a:p>
                  </a:txBody>
                  <a:tcPr/>
                </a:tc>
                <a:tc>
                  <a:txBody>
                    <a:bodyPr/>
                    <a:lstStyle/>
                    <a:p>
                      <a:pPr marL="0" marR="0" algn="l">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SLOs exceed basic expectations established by the University and other necessary approving organizations required of the submitting unit.</a:t>
                      </a:r>
                    </a:p>
                  </a:txBody>
                  <a:tcPr marL="68580" marR="68580" marT="0" marB="0"/>
                </a:tc>
                <a:tc>
                  <a:txBody>
                    <a:bodyPr/>
                    <a:lstStyle/>
                    <a:p>
                      <a:pPr marL="0" marR="0" algn="l">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SLOs meet the basic expectations established by the University and other necessary approving organizations required of the submitting unit.</a:t>
                      </a:r>
                    </a:p>
                  </a:txBody>
                  <a:tcPr marL="68580" marR="68580" marT="0" marB="0"/>
                </a:tc>
                <a:tc>
                  <a:txBody>
                    <a:bodyPr/>
                    <a:lstStyle/>
                    <a:p>
                      <a:pPr marL="0" marR="0" algn="l">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SLOs meet only a portion of the expectations established by the University or other necessary approving organizations required of the submitting unit.</a:t>
                      </a:r>
                    </a:p>
                  </a:txBody>
                  <a:tcPr marL="68580" marR="68580" marT="0" marB="0"/>
                </a:tc>
                <a:tc>
                  <a:txBody>
                    <a:bodyPr/>
                    <a:lstStyle/>
                    <a:p>
                      <a:endParaRPr lang="en-US" sz="1200" dirty="0">
                        <a:latin typeface="+mn-lt"/>
                      </a:endParaRPr>
                    </a:p>
                  </a:txBody>
                  <a:tcPr/>
                </a:tc>
              </a:tr>
            </a:tbl>
          </a:graphicData>
        </a:graphic>
      </p:graphicFrame>
    </p:spTree>
    <p:extLst>
      <p:ext uri="{BB962C8B-B14F-4D97-AF65-F5344CB8AC3E}">
        <p14:creationId xmlns:p14="http://schemas.microsoft.com/office/powerpoint/2010/main" val="3120721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TotalTime>
  <Words>1990</Words>
  <Application>Microsoft Office PowerPoint</Application>
  <PresentationFormat>Widescreen</PresentationFormat>
  <Paragraphs>191</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Office Theme</vt:lpstr>
      <vt:lpstr>Assessing Academic Programs at IPFW</vt:lpstr>
      <vt:lpstr>Assessment Reporting Process</vt:lpstr>
      <vt:lpstr>Annual Assessment Report Outline </vt:lpstr>
      <vt:lpstr>Annual Assessment Report Outline </vt:lpstr>
      <vt:lpstr>Annual Assessment Report Outline </vt:lpstr>
      <vt:lpstr>Department/Program Level Assessment Activities and Results</vt:lpstr>
      <vt:lpstr>SLO’s, Maps, and The Assessment Plan </vt:lpstr>
      <vt:lpstr>Part 2: College Level Review of Departmental Assessment</vt:lpstr>
      <vt:lpstr>Appendix D-I: Clearly Stated Student Learning Outcomes</vt:lpstr>
      <vt:lpstr>Appendix D-II: Alignment with Baccalaureate Framework</vt:lpstr>
      <vt:lpstr>Appendix D-III: Programmatic Curriculum Map</vt:lpstr>
      <vt:lpstr>Appendix D-IV: Assessment Plan </vt:lpstr>
      <vt:lpstr>Appendix D-V: Reporting Results</vt:lpstr>
      <vt:lpstr>Appendix D-VI: Report Dissemination and Collaboration</vt:lpstr>
      <vt:lpstr>College Level Report Template for Assessment Council Overview of Report</vt:lpstr>
      <vt:lpstr>Example of College Level Reporting  Part 1a: Summary of Findings Within a Department</vt:lpstr>
      <vt:lpstr>Example of College Level Reporting  Part 1b: Summary of Findings Across Departments</vt:lpstr>
      <vt:lpstr>Part 3: Supporting Programmatic Assessment</vt:lpstr>
      <vt:lpstr>Overview of Institutional Assessment Team</vt:lpstr>
      <vt:lpstr>Support Available to Academic Departments</vt:lpstr>
    </vt:vector>
  </TitlesOfParts>
  <Company>Indiana University-Purdue University Fort Wayne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Assessing Academic Programs at IPFW</dc:title>
  <dc:creator>Kent Johnson</dc:creator>
  <cp:lastModifiedBy>Kent Johnson</cp:lastModifiedBy>
  <cp:revision>29</cp:revision>
  <dcterms:created xsi:type="dcterms:W3CDTF">2015-08-26T19:08:31Z</dcterms:created>
  <dcterms:modified xsi:type="dcterms:W3CDTF">2016-09-26T20:04:33Z</dcterms:modified>
</cp:coreProperties>
</file>